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 id="2147483738" r:id="rId2"/>
    <p:sldMasterId id="2147483779" r:id="rId3"/>
  </p:sldMasterIdLst>
  <p:notesMasterIdLst>
    <p:notesMasterId r:id="rId40"/>
  </p:notesMasterIdLst>
  <p:handoutMasterIdLst>
    <p:handoutMasterId r:id="rId41"/>
  </p:handoutMasterIdLst>
  <p:sldIdLst>
    <p:sldId id="329" r:id="rId4"/>
    <p:sldId id="256" r:id="rId5"/>
    <p:sldId id="338" r:id="rId6"/>
    <p:sldId id="383" r:id="rId7"/>
    <p:sldId id="366" r:id="rId8"/>
    <p:sldId id="384" r:id="rId9"/>
    <p:sldId id="385" r:id="rId10"/>
    <p:sldId id="386" r:id="rId11"/>
    <p:sldId id="387" r:id="rId12"/>
    <p:sldId id="388" r:id="rId13"/>
    <p:sldId id="389" r:id="rId14"/>
    <p:sldId id="390" r:id="rId15"/>
    <p:sldId id="391" r:id="rId16"/>
    <p:sldId id="392" r:id="rId17"/>
    <p:sldId id="393" r:id="rId18"/>
    <p:sldId id="397" r:id="rId19"/>
    <p:sldId id="396" r:id="rId20"/>
    <p:sldId id="395" r:id="rId21"/>
    <p:sldId id="368" r:id="rId22"/>
    <p:sldId id="398" r:id="rId23"/>
    <p:sldId id="369" r:id="rId24"/>
    <p:sldId id="402" r:id="rId25"/>
    <p:sldId id="399" r:id="rId26"/>
    <p:sldId id="370" r:id="rId27"/>
    <p:sldId id="400" r:id="rId28"/>
    <p:sldId id="371" r:id="rId29"/>
    <p:sldId id="372" r:id="rId30"/>
    <p:sldId id="401" r:id="rId31"/>
    <p:sldId id="373" r:id="rId32"/>
    <p:sldId id="374" r:id="rId33"/>
    <p:sldId id="375" r:id="rId34"/>
    <p:sldId id="381" r:id="rId35"/>
    <p:sldId id="403" r:id="rId36"/>
    <p:sldId id="404" r:id="rId37"/>
    <p:sldId id="405" r:id="rId38"/>
    <p:sldId id="406" r:id="rId39"/>
  </p:sldIdLst>
  <p:sldSz cx="12192000" cy="6858000"/>
  <p:notesSz cx="6797675" cy="9928225"/>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arsayılan Bölüm" id="{F22732D8-9AE7-447B-AA19-66C53FF70432}">
          <p14:sldIdLst>
            <p14:sldId id="329"/>
            <p14:sldId id="256"/>
          </p14:sldIdLst>
        </p14:section>
        <p14:section name="Başlıksız Bölüm" id="{0E6D1BE2-1F8C-475A-B5E7-61D7B9F5F24E}">
          <p14:sldIdLst>
            <p14:sldId id="338"/>
            <p14:sldId id="383"/>
            <p14:sldId id="366"/>
            <p14:sldId id="384"/>
            <p14:sldId id="385"/>
            <p14:sldId id="386"/>
            <p14:sldId id="387"/>
            <p14:sldId id="388"/>
            <p14:sldId id="389"/>
            <p14:sldId id="390"/>
            <p14:sldId id="391"/>
            <p14:sldId id="392"/>
            <p14:sldId id="393"/>
            <p14:sldId id="397"/>
            <p14:sldId id="396"/>
            <p14:sldId id="395"/>
            <p14:sldId id="368"/>
            <p14:sldId id="398"/>
            <p14:sldId id="369"/>
            <p14:sldId id="402"/>
            <p14:sldId id="399"/>
            <p14:sldId id="370"/>
            <p14:sldId id="400"/>
            <p14:sldId id="371"/>
            <p14:sldId id="372"/>
            <p14:sldId id="401"/>
            <p14:sldId id="373"/>
            <p14:sldId id="374"/>
            <p14:sldId id="375"/>
            <p14:sldId id="381"/>
            <p14:sldId id="403"/>
            <p14:sldId id="404"/>
            <p14:sldId id="405"/>
            <p14:sldId id="406"/>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44" autoAdjust="0"/>
    <p:restoredTop sz="98399" autoAdjust="0"/>
  </p:normalViewPr>
  <p:slideViewPr>
    <p:cSldViewPr snapToGrid="0">
      <p:cViewPr>
        <p:scale>
          <a:sx n="80" d="100"/>
          <a:sy n="80" d="100"/>
        </p:scale>
        <p:origin x="-276" y="-72"/>
      </p:cViewPr>
      <p:guideLst>
        <p:guide orient="horz" pos="2160"/>
        <p:guide pos="3840"/>
      </p:guideLst>
    </p:cSldViewPr>
  </p:slideViewPr>
  <p:notesTextViewPr>
    <p:cViewPr>
      <p:scale>
        <a:sx n="1" d="1"/>
        <a:sy n="1" d="1"/>
      </p:scale>
      <p:origin x="0" y="0"/>
    </p:cViewPr>
  </p:notesTextViewPr>
  <p:sorterViewPr>
    <p:cViewPr>
      <p:scale>
        <a:sx n="100" d="100"/>
        <a:sy n="100" d="100"/>
      </p:scale>
      <p:origin x="0" y="-126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0" Type="http://schemas.openxmlformats.org/officeDocument/2006/relationships/slide" Target="slides/slide17.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9CB2DFF9-FDCC-42B6-BB33-0655774F3D66}" type="datetimeFigureOut">
              <a:rPr lang="tr-TR" smtClean="0"/>
              <a:t>25.09.2021</a:t>
            </a:fld>
            <a:endParaRPr lang="tr-TR"/>
          </a:p>
        </p:txBody>
      </p:sp>
      <p:sp>
        <p:nvSpPr>
          <p:cNvPr id="4" name="Alt Bilgi Yer Tutucusu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F703BEF3-8D01-4429-BAA8-CA96ACC52C43}" type="slidenum">
              <a:rPr lang="tr-TR" smtClean="0"/>
              <a:t>‹#›</a:t>
            </a:fld>
            <a:endParaRPr lang="tr-TR"/>
          </a:p>
        </p:txBody>
      </p:sp>
    </p:spTree>
    <p:extLst>
      <p:ext uri="{BB962C8B-B14F-4D97-AF65-F5344CB8AC3E}">
        <p14:creationId xmlns:p14="http://schemas.microsoft.com/office/powerpoint/2010/main" val="248852508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27C81426-1CAD-4315-AE79-937D3EB91B49}" type="datetimeFigureOut">
              <a:rPr lang="tr-TR" smtClean="0"/>
              <a:t>25.09.2021</a:t>
            </a:fld>
            <a:endParaRPr lang="tr-TR"/>
          </a:p>
        </p:txBody>
      </p:sp>
      <p:sp>
        <p:nvSpPr>
          <p:cNvPr id="4" name="Slayt Görüntüsü Yer Tutucus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117A635E-740D-4069-B4FA-447045F0E12B}" type="slidenum">
              <a:rPr lang="tr-TR" smtClean="0"/>
              <a:t>‹#›</a:t>
            </a:fld>
            <a:endParaRPr lang="tr-TR"/>
          </a:p>
        </p:txBody>
      </p:sp>
    </p:spTree>
    <p:extLst>
      <p:ext uri="{BB962C8B-B14F-4D97-AF65-F5344CB8AC3E}">
        <p14:creationId xmlns:p14="http://schemas.microsoft.com/office/powerpoint/2010/main" val="337015933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0CF8BB-EBC7-4B8F-9632-A5A136FBB880}" type="slidenum">
              <a:rPr kumimoji="0" lang="tr-TR" sz="1300" b="0" i="0" u="none" strike="noStrike" kern="1200" cap="none" spc="0" normalizeH="0" baseline="0" noProof="0" smtClean="0">
                <a:ln>
                  <a:noFill/>
                </a:ln>
                <a:solidFill>
                  <a:srgbClr val="404040"/>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tr-TR" sz="1300" b="0" i="0" u="none" strike="noStrike" kern="1200" cap="none" spc="0" normalizeH="0" baseline="0" noProof="0" dirty="0">
              <a:ln>
                <a:noFill/>
              </a:ln>
              <a:solidFill>
                <a:srgbClr val="404040"/>
              </a:solidFill>
              <a:effectLst/>
              <a:uLnTx/>
              <a:uFillTx/>
              <a:latin typeface="Calibri"/>
              <a:ea typeface="+mn-ea"/>
              <a:cs typeface="+mn-cs"/>
            </a:endParaRPr>
          </a:p>
        </p:txBody>
      </p:sp>
    </p:spTree>
    <p:extLst>
      <p:ext uri="{BB962C8B-B14F-4D97-AF65-F5344CB8AC3E}">
        <p14:creationId xmlns:p14="http://schemas.microsoft.com/office/powerpoint/2010/main" val="2571609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tr-TR"/>
              <a:t>Asıl başlık stili için tıklayın</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a:xfrm>
            <a:off x="1451579" y="329307"/>
            <a:ext cx="5626774" cy="309201"/>
          </a:xfrm>
        </p:spPr>
        <p:txBody>
          <a:bodyPr/>
          <a:lstStyle/>
          <a:p>
            <a:endParaRPr lang="en-US" dirty="0"/>
          </a:p>
        </p:txBody>
      </p:sp>
      <p:sp>
        <p:nvSpPr>
          <p:cNvPr id="6" name="Slide Number Placeholder 5"/>
          <p:cNvSpPr>
            <a:spLocks noGrp="1"/>
          </p:cNvSpPr>
          <p:nvPr>
            <p:ph type="sldNum" sz="quarter" idx="12"/>
          </p:nvPr>
        </p:nvSpPr>
        <p:spPr>
          <a:xfrm>
            <a:off x="476834" y="798973"/>
            <a:ext cx="811019" cy="503578"/>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7145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tıklayın</a:t>
            </a:r>
            <a:endParaRPr lang="en-US" dirty="0"/>
          </a:p>
        </p:txBody>
      </p:sp>
      <p:sp>
        <p:nvSpPr>
          <p:cNvPr id="3" name="Content Placeholder 2"/>
          <p:cNvSpPr>
            <a:spLocks noGrp="1"/>
          </p:cNvSpPr>
          <p:nvPr>
            <p:ph idx="1"/>
          </p:nvPr>
        </p:nvSpPr>
        <p:spPr/>
        <p:txBody>
          <a:bodyPr ancho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331098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tr-TR"/>
              <a:t>Asıl başlık stili için tıklayın</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814327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tr-TR"/>
              <a:t>Asıl başlık stili için tıklayın</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3085225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tr-TR"/>
              <a:t>Asıl başlık stili için tıklayın</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447191" y="2824269"/>
            <a:ext cx="4488794" cy="2644457"/>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256025" y="2821491"/>
            <a:ext cx="4488794" cy="2637371"/>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endParaRPr lang="tr-TR" dirty="0"/>
          </a:p>
        </p:txBody>
      </p:sp>
      <p:sp>
        <p:nvSpPr>
          <p:cNvPr id="8" name="Footer Placeholder 7"/>
          <p:cNvSpPr>
            <a:spLocks noGrp="1"/>
          </p:cNvSpPr>
          <p:nvPr>
            <p:ph type="ftr" sz="quarter" idx="11"/>
          </p:nvPr>
        </p:nvSpPr>
        <p:spPr/>
        <p:txBody>
          <a:bodyPr/>
          <a:lstStyle/>
          <a:p>
            <a:endParaRPr lang="tr-TR" dirty="0"/>
          </a:p>
        </p:txBody>
      </p:sp>
      <p:sp>
        <p:nvSpPr>
          <p:cNvPr id="9" name="Slide Number Placeholder 8"/>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935992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tıklayın</a:t>
            </a:r>
            <a:endParaRPr lang="en-US" dirty="0"/>
          </a:p>
        </p:txBody>
      </p:sp>
      <p:sp>
        <p:nvSpPr>
          <p:cNvPr id="3" name="Date Placeholder 2"/>
          <p:cNvSpPr>
            <a:spLocks noGrp="1"/>
          </p:cNvSpPr>
          <p:nvPr>
            <p:ph type="dt" sz="half" idx="10"/>
          </p:nvPr>
        </p:nvSpPr>
        <p:spPr/>
        <p:txBody>
          <a:bodyPr/>
          <a:lstStyle/>
          <a:p>
            <a:endParaRPr lang="tr-TR" dirty="0"/>
          </a:p>
        </p:txBody>
      </p:sp>
      <p:sp>
        <p:nvSpPr>
          <p:cNvPr id="4" name="Footer Placeholder 3"/>
          <p:cNvSpPr>
            <a:spLocks noGrp="1"/>
          </p:cNvSpPr>
          <p:nvPr>
            <p:ph type="ftr" sz="quarter" idx="11"/>
          </p:nvPr>
        </p:nvSpPr>
        <p:spPr/>
        <p:txBody>
          <a:bodyPr/>
          <a:lstStyle/>
          <a:p>
            <a:endParaRPr lang="tr-TR" dirty="0"/>
          </a:p>
        </p:txBody>
      </p:sp>
      <p:sp>
        <p:nvSpPr>
          <p:cNvPr id="5" name="Slide Number Placeholder 4"/>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1822134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r-TR" dirty="0"/>
          </a:p>
        </p:txBody>
      </p:sp>
      <p:sp>
        <p:nvSpPr>
          <p:cNvPr id="3" name="Footer Placeholder 2"/>
          <p:cNvSpPr>
            <a:spLocks noGrp="1"/>
          </p:cNvSpPr>
          <p:nvPr>
            <p:ph type="ftr" sz="quarter" idx="11"/>
          </p:nvPr>
        </p:nvSpPr>
        <p:spPr/>
        <p:txBody>
          <a:bodyPr/>
          <a:lstStyle/>
          <a:p>
            <a:endParaRPr lang="tr-TR" dirty="0"/>
          </a:p>
        </p:txBody>
      </p:sp>
      <p:sp>
        <p:nvSpPr>
          <p:cNvPr id="4" name="Slide Number Placeholder 3"/>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171048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tr-TR"/>
              <a:t>Asıl başlık stili için tıklayın</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p:txBody>
          <a:bodyPr/>
          <a:lstStyle/>
          <a:p>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4056029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tr-TR"/>
              <a:t>Asıl başlık stili için tıklayın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tr-TR"/>
              <a:t>Resim eklemek için simgeye tıklayın</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Dikdörtgen 10"/>
          <p:cNvSpPr/>
          <p:nvPr userDrawn="1"/>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800" dirty="0"/>
          </a:p>
        </p:txBody>
      </p:sp>
    </p:spTree>
    <p:extLst>
      <p:ext uri="{BB962C8B-B14F-4D97-AF65-F5344CB8AC3E}">
        <p14:creationId xmlns:p14="http://schemas.microsoft.com/office/powerpoint/2010/main" val="1083578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319692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tr-TR"/>
              <a:t>Asıl başlık stili için tıklayın</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772909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tr-TR"/>
              <a:t>Asıl başlık stili için tıklayın</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a:xfrm>
            <a:off x="1451579" y="329307"/>
            <a:ext cx="5626774" cy="309201"/>
          </a:xfrm>
        </p:spPr>
        <p:txBody>
          <a:bodyPr/>
          <a:lstStyle/>
          <a:p>
            <a:endParaRPr lang="en-US" dirty="0"/>
          </a:p>
        </p:txBody>
      </p:sp>
      <p:sp>
        <p:nvSpPr>
          <p:cNvPr id="6" name="Slide Number Placeholder 5"/>
          <p:cNvSpPr>
            <a:spLocks noGrp="1"/>
          </p:cNvSpPr>
          <p:nvPr>
            <p:ph type="sldNum" sz="quarter" idx="12"/>
          </p:nvPr>
        </p:nvSpPr>
        <p:spPr>
          <a:xfrm>
            <a:off x="476834" y="798973"/>
            <a:ext cx="811019" cy="503578"/>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76877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tıklayın</a:t>
            </a:r>
            <a:endParaRPr lang="en-US" dirty="0"/>
          </a:p>
        </p:txBody>
      </p:sp>
      <p:sp>
        <p:nvSpPr>
          <p:cNvPr id="3" name="Content Placeholder 2"/>
          <p:cNvSpPr>
            <a:spLocks noGrp="1"/>
          </p:cNvSpPr>
          <p:nvPr>
            <p:ph idx="1"/>
          </p:nvPr>
        </p:nvSpPr>
        <p:spPr/>
        <p:txBody>
          <a:bodyPr ancho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3465743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tr-TR"/>
              <a:t>Asıl başlık stili için tıklayın</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40073687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tr-TR"/>
              <a:t>Asıl başlık stili için tıklayın</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779706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tr-TR"/>
              <a:t>Asıl başlık stili için tıklayın</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447191" y="2824269"/>
            <a:ext cx="4488794" cy="2644457"/>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256025" y="2821491"/>
            <a:ext cx="4488794" cy="2637371"/>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endParaRPr lang="tr-TR" dirty="0"/>
          </a:p>
        </p:txBody>
      </p:sp>
      <p:sp>
        <p:nvSpPr>
          <p:cNvPr id="8" name="Footer Placeholder 7"/>
          <p:cNvSpPr>
            <a:spLocks noGrp="1"/>
          </p:cNvSpPr>
          <p:nvPr>
            <p:ph type="ftr" sz="quarter" idx="11"/>
          </p:nvPr>
        </p:nvSpPr>
        <p:spPr/>
        <p:txBody>
          <a:bodyPr/>
          <a:lstStyle/>
          <a:p>
            <a:endParaRPr lang="tr-TR" dirty="0"/>
          </a:p>
        </p:txBody>
      </p:sp>
      <p:sp>
        <p:nvSpPr>
          <p:cNvPr id="9" name="Slide Number Placeholder 8"/>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31523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tıklayın</a:t>
            </a:r>
            <a:endParaRPr lang="en-US" dirty="0"/>
          </a:p>
        </p:txBody>
      </p:sp>
      <p:sp>
        <p:nvSpPr>
          <p:cNvPr id="3" name="Date Placeholder 2"/>
          <p:cNvSpPr>
            <a:spLocks noGrp="1"/>
          </p:cNvSpPr>
          <p:nvPr>
            <p:ph type="dt" sz="half" idx="10"/>
          </p:nvPr>
        </p:nvSpPr>
        <p:spPr/>
        <p:txBody>
          <a:bodyPr/>
          <a:lstStyle/>
          <a:p>
            <a:endParaRPr lang="tr-TR" dirty="0"/>
          </a:p>
        </p:txBody>
      </p:sp>
      <p:sp>
        <p:nvSpPr>
          <p:cNvPr id="4" name="Footer Placeholder 3"/>
          <p:cNvSpPr>
            <a:spLocks noGrp="1"/>
          </p:cNvSpPr>
          <p:nvPr>
            <p:ph type="ftr" sz="quarter" idx="11"/>
          </p:nvPr>
        </p:nvSpPr>
        <p:spPr/>
        <p:txBody>
          <a:bodyPr/>
          <a:lstStyle/>
          <a:p>
            <a:endParaRPr lang="tr-TR" dirty="0"/>
          </a:p>
        </p:txBody>
      </p:sp>
      <p:sp>
        <p:nvSpPr>
          <p:cNvPr id="5" name="Slide Number Placeholder 4"/>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1014101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r-TR" dirty="0"/>
          </a:p>
        </p:txBody>
      </p:sp>
      <p:sp>
        <p:nvSpPr>
          <p:cNvPr id="3" name="Footer Placeholder 2"/>
          <p:cNvSpPr>
            <a:spLocks noGrp="1"/>
          </p:cNvSpPr>
          <p:nvPr>
            <p:ph type="ftr" sz="quarter" idx="11"/>
          </p:nvPr>
        </p:nvSpPr>
        <p:spPr/>
        <p:txBody>
          <a:bodyPr/>
          <a:lstStyle/>
          <a:p>
            <a:endParaRPr lang="tr-TR" dirty="0"/>
          </a:p>
        </p:txBody>
      </p:sp>
      <p:sp>
        <p:nvSpPr>
          <p:cNvPr id="4" name="Slide Number Placeholder 3"/>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3571952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tr-TR"/>
              <a:t>Asıl başlık stili için tıklayın</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p:txBody>
          <a:bodyPr/>
          <a:lstStyle/>
          <a:p>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086547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tr-TR"/>
              <a:t>Asıl başlık stili için tıklayın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tr-TR"/>
              <a:t>Resim eklemek için simgeye tıklayın</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Dikdörtgen 10"/>
          <p:cNvSpPr/>
          <p:nvPr userDrawn="1"/>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800" dirty="0"/>
          </a:p>
        </p:txBody>
      </p:sp>
    </p:spTree>
    <p:extLst>
      <p:ext uri="{BB962C8B-B14F-4D97-AF65-F5344CB8AC3E}">
        <p14:creationId xmlns:p14="http://schemas.microsoft.com/office/powerpoint/2010/main" val="227436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10378588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tr-TR"/>
              <a:t>Asıl başlık stili için tıklayın</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4025518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tr-TR" smtClean="0"/>
              <a:t>Asıl başlık stili için tıklatın</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D0B4E572-D93C-4A7D-A5EC-8C09CC921567}" type="datetimeFigureOut">
              <a:rPr lang="tr-TR" smtClean="0"/>
              <a:t>25.09.2021</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a:xfrm>
            <a:off x="9255346" y="2750337"/>
            <a:ext cx="1171888" cy="1356442"/>
          </a:xfrm>
        </p:spPr>
        <p:txBody>
          <a:bodyPr/>
          <a:lstStyle/>
          <a:p>
            <a:fld id="{AE30D953-83E9-47E5-B40C-CE7E6045B251}" type="slidenum">
              <a:rPr lang="tr-TR" smtClean="0"/>
              <a:t>‹#›</a:t>
            </a:fld>
            <a:endParaRPr lang="tr-TR"/>
          </a:p>
        </p:txBody>
      </p:sp>
    </p:spTree>
    <p:extLst>
      <p:ext uri="{BB962C8B-B14F-4D97-AF65-F5344CB8AC3E}">
        <p14:creationId xmlns:p14="http://schemas.microsoft.com/office/powerpoint/2010/main" val="3434050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311366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tr-TR" smtClean="0"/>
              <a:t>Asıl başlık stili için tıklatın</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D0B4E572-D93C-4A7D-A5EC-8C09CC921567}" type="datetimeFigureOut">
              <a:rPr lang="tr-TR" smtClean="0"/>
              <a:t>25.09.2021</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a:xfrm>
            <a:off x="10729455" y="2869895"/>
            <a:ext cx="1154151" cy="1090789"/>
          </a:xfrm>
        </p:spPr>
        <p:txBody>
          <a:bodyPr/>
          <a:lstStyle/>
          <a:p>
            <a:fld id="{AE30D953-83E9-47E5-B40C-CE7E6045B251}" type="slidenum">
              <a:rPr lang="tr-TR" smtClean="0"/>
              <a:t>‹#›</a:t>
            </a:fld>
            <a:endParaRPr lang="tr-TR"/>
          </a:p>
        </p:txBody>
      </p:sp>
    </p:spTree>
    <p:extLst>
      <p:ext uri="{BB962C8B-B14F-4D97-AF65-F5344CB8AC3E}">
        <p14:creationId xmlns:p14="http://schemas.microsoft.com/office/powerpoint/2010/main" val="2636533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12147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680322" y="3030008"/>
            <a:ext cx="4698355" cy="2906179"/>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5594123" y="3030008"/>
            <a:ext cx="4700059" cy="2906179"/>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endParaRPr lang="tr-TR" dirty="0"/>
          </a:p>
        </p:txBody>
      </p:sp>
      <p:sp>
        <p:nvSpPr>
          <p:cNvPr id="8" name="Footer Placeholder 7"/>
          <p:cNvSpPr>
            <a:spLocks noGrp="1"/>
          </p:cNvSpPr>
          <p:nvPr>
            <p:ph type="ftr" sz="quarter" idx="11"/>
          </p:nvPr>
        </p:nvSpPr>
        <p:spPr/>
        <p:txBody>
          <a:bodyPr/>
          <a:lstStyle/>
          <a:p>
            <a:endParaRPr lang="tr-TR" dirty="0"/>
          </a:p>
        </p:txBody>
      </p:sp>
      <p:sp>
        <p:nvSpPr>
          <p:cNvPr id="9" name="Slide Number Placeholder 8"/>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1081423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endParaRPr lang="tr-TR" dirty="0"/>
          </a:p>
        </p:txBody>
      </p:sp>
      <p:sp>
        <p:nvSpPr>
          <p:cNvPr id="4" name="Footer Placeholder 3"/>
          <p:cNvSpPr>
            <a:spLocks noGrp="1"/>
          </p:cNvSpPr>
          <p:nvPr>
            <p:ph type="ftr" sz="quarter" idx="11"/>
          </p:nvPr>
        </p:nvSpPr>
        <p:spPr/>
        <p:txBody>
          <a:bodyPr/>
          <a:lstStyle/>
          <a:p>
            <a:endParaRPr lang="tr-TR" dirty="0"/>
          </a:p>
        </p:txBody>
      </p:sp>
      <p:sp>
        <p:nvSpPr>
          <p:cNvPr id="5" name="Slide Number Placeholder 4"/>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3848522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endParaRPr lang="tr-TR" dirty="0"/>
          </a:p>
        </p:txBody>
      </p:sp>
      <p:sp>
        <p:nvSpPr>
          <p:cNvPr id="3" name="Footer Placeholder 2"/>
          <p:cNvSpPr>
            <a:spLocks noGrp="1"/>
          </p:cNvSpPr>
          <p:nvPr>
            <p:ph type="ftr" sz="quarter" idx="11"/>
          </p:nvPr>
        </p:nvSpPr>
        <p:spPr/>
        <p:txBody>
          <a:bodyPr/>
          <a:lstStyle/>
          <a:p>
            <a:endParaRPr lang="tr-TR" dirty="0"/>
          </a:p>
        </p:txBody>
      </p:sp>
      <p:sp>
        <p:nvSpPr>
          <p:cNvPr id="4" name="Slide Number Placeholder 3"/>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1524246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tr-TR" smtClean="0"/>
              <a:t>Asıl başlık stili için tıklatın</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90043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D0B4E572-D93C-4A7D-A5EC-8C09CC921567}" type="datetimeFigureOut">
              <a:rPr lang="tr-TR" smtClean="0"/>
              <a:t>25.09.2021</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AE30D953-83E9-47E5-B40C-CE7E6045B251}" type="slidenum">
              <a:rPr lang="tr-TR" smtClean="0"/>
              <a:t>‹#›</a:t>
            </a:fld>
            <a:endParaRPr lang="tr-TR"/>
          </a:p>
        </p:txBody>
      </p:sp>
      <p:sp>
        <p:nvSpPr>
          <p:cNvPr id="12" name="Dikdörtgen 11"/>
          <p:cNvSpPr/>
          <p:nvPr userDrawn="1"/>
        </p:nvSpPr>
        <p:spPr>
          <a:xfrm>
            <a:off x="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800" dirty="0"/>
          </a:p>
        </p:txBody>
      </p:sp>
    </p:spTree>
    <p:extLst>
      <p:ext uri="{BB962C8B-B14F-4D97-AF65-F5344CB8AC3E}">
        <p14:creationId xmlns:p14="http://schemas.microsoft.com/office/powerpoint/2010/main" val="3190347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a:xfrm>
            <a:off x="10729455" y="4711309"/>
            <a:ext cx="1154151" cy="1090789"/>
          </a:xfrm>
        </p:spPr>
        <p:txBody>
          <a:bodyPr/>
          <a:lstStyle/>
          <a:p>
            <a:fld id="{F2D4CE7C-B506-4299-A2EB-32028B76D0CD}" type="slidenum">
              <a:rPr lang="tr-TR" smtClean="0"/>
              <a:t>‹#›</a:t>
            </a:fld>
            <a:endParaRPr lang="tr-TR"/>
          </a:p>
        </p:txBody>
      </p:sp>
    </p:spTree>
    <p:extLst>
      <p:ext uri="{BB962C8B-B14F-4D97-AF65-F5344CB8AC3E}">
        <p14:creationId xmlns:p14="http://schemas.microsoft.com/office/powerpoint/2010/main" val="875121064"/>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a:xfrm>
            <a:off x="10729455" y="4711615"/>
            <a:ext cx="1154151" cy="1090789"/>
          </a:xfrm>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4222032334"/>
      </p:ext>
    </p:extLst>
  </p:cSld>
  <p:clrMapOvr>
    <a:masterClrMapping/>
  </p:clrMapOvr>
  <p:timing>
    <p:tnLst>
      <p:par>
        <p:cTn id="1" dur="indefinite" restart="never" nodeType="tmRoot"/>
      </p:par>
    </p:tnLst>
  </p:timing>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tr-TR" smtClean="0"/>
              <a:t>Asıl başlık stili için tıklatın</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a:xfrm>
            <a:off x="10729455" y="4709925"/>
            <a:ext cx="1154151" cy="1090789"/>
          </a:xfrm>
        </p:spPr>
        <p:txBody>
          <a:bodyPr/>
          <a:lstStyle/>
          <a:p>
            <a:fld id="{E31375A4-56A4-47D6-9801-1991572033F7}" type="slidenum">
              <a:rPr lang="tr-TR" smtClean="0"/>
              <a:pPr/>
              <a:t>‹#›</a:t>
            </a:fld>
            <a:endParaRPr lang="tr-TR"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111998752"/>
      </p:ext>
    </p:extLst>
  </p:cSld>
  <p:clrMapOvr>
    <a:masterClrMapping/>
  </p:clrMapOvr>
  <p:timing>
    <p:tnLst>
      <p:par>
        <p:cTn id="1" dur="indefinite" restart="never" nodeType="tmRoot"/>
      </p:par>
    </p:tnLst>
  </p:timing>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a:xfrm>
            <a:off x="10729455" y="4709925"/>
            <a:ext cx="1154151" cy="1090789"/>
          </a:xfrm>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1917761688"/>
      </p:ext>
    </p:extLst>
  </p:cSld>
  <p:clrMapOvr>
    <a:masterClrMapping/>
  </p:clrMapOvr>
  <p:timing>
    <p:tnLst>
      <p:par>
        <p:cTn id="1" dur="indefinite" restart="never" nodeType="tmRoot"/>
      </p:par>
    </p:tnLst>
  </p:timing>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3 Sütu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tr-TR" smtClean="0"/>
              <a:t>Asıl başlık stili için tıklatın</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3" name="Date Placeholder 2"/>
          <p:cNvSpPr>
            <a:spLocks noGrp="1"/>
          </p:cNvSpPr>
          <p:nvPr>
            <p:ph type="dt" sz="half" idx="10"/>
          </p:nvPr>
        </p:nvSpPr>
        <p:spPr/>
        <p:txBody>
          <a:bodyPr/>
          <a:lstStyle/>
          <a:p>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2D4CE7C-B506-4299-A2EB-32028B76D0CD}" type="slidenum">
              <a:rPr lang="tr-TR" smtClean="0"/>
              <a:t>‹#›</a:t>
            </a:fld>
            <a:endParaRPr lang="tr-TR"/>
          </a:p>
        </p:txBody>
      </p:sp>
    </p:spTree>
    <p:extLst>
      <p:ext uri="{BB962C8B-B14F-4D97-AF65-F5344CB8AC3E}">
        <p14:creationId xmlns:p14="http://schemas.microsoft.com/office/powerpoint/2010/main" val="3774860988"/>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3 Resim Sütunu">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tr-TR" smtClean="0"/>
              <a:t>Asıl başlık stili için tıklatın</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3" name="Date Placeholder 2"/>
          <p:cNvSpPr>
            <a:spLocks noGrp="1"/>
          </p:cNvSpPr>
          <p:nvPr>
            <p:ph type="dt" sz="half" idx="10"/>
          </p:nvPr>
        </p:nvSpPr>
        <p:spPr/>
        <p:txBody>
          <a:bodyPr/>
          <a:lstStyle/>
          <a:p>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2D4CE7C-B506-4299-A2EB-32028B76D0CD}" type="slidenum">
              <a:rPr lang="tr-TR" smtClean="0"/>
              <a:t>‹#›</a:t>
            </a:fld>
            <a:endParaRPr lang="tr-TR"/>
          </a:p>
        </p:txBody>
      </p:sp>
    </p:spTree>
    <p:extLst>
      <p:ext uri="{BB962C8B-B14F-4D97-AF65-F5344CB8AC3E}">
        <p14:creationId xmlns:p14="http://schemas.microsoft.com/office/powerpoint/2010/main" val="3214654549"/>
      </p:ext>
    </p:extLst>
  </p:cSld>
  <p:clrMapOvr>
    <a:masterClrMapping/>
  </p:clrMapOvr>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2024220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a:xfrm>
            <a:off x="6807126" y="5936187"/>
            <a:ext cx="2743200" cy="365125"/>
          </a:xfrm>
        </p:spPr>
        <p:txBody>
          <a:bodyPr/>
          <a:lstStyle/>
          <a:p>
            <a:endParaRPr lang="tr-TR" dirty="0"/>
          </a:p>
        </p:txBody>
      </p:sp>
      <p:sp>
        <p:nvSpPr>
          <p:cNvPr id="5" name="Footer Placeholder 4"/>
          <p:cNvSpPr>
            <a:spLocks noGrp="1"/>
          </p:cNvSpPr>
          <p:nvPr>
            <p:ph type="ftr" sz="quarter" idx="11"/>
          </p:nvPr>
        </p:nvSpPr>
        <p:spPr>
          <a:xfrm>
            <a:off x="680321" y="5936188"/>
            <a:ext cx="6126805" cy="365125"/>
          </a:xfrm>
        </p:spPr>
        <p:txBody>
          <a:bodyPr/>
          <a:lstStyle/>
          <a:p>
            <a:endParaRPr lang="tr-TR"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E31375A4-56A4-47D6-9801-1991572033F7}" type="slidenum">
              <a:rPr lang="tr-TR" smtClean="0"/>
              <a:pPr/>
              <a:t>‹#›</a:t>
            </a:fld>
            <a:endParaRPr lang="tr-TR" dirty="0"/>
          </a:p>
        </p:txBody>
      </p:sp>
    </p:spTree>
    <p:extLst>
      <p:ext uri="{BB962C8B-B14F-4D97-AF65-F5344CB8AC3E}">
        <p14:creationId xmlns:p14="http://schemas.microsoft.com/office/powerpoint/2010/main" val="936133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image" Target="../media/image3.pn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tr-TR"/>
              <a:t>Asıl başlık stili için tıklayın</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tr-TR"/>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F2D4CE7C-B506-4299-A2EB-32028B76D0CD}" type="slidenum">
              <a:rPr lang="tr-TR" smtClean="0"/>
              <a:t>‹#›</a:t>
            </a:fld>
            <a:endParaRPr lang="tr-TR"/>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9288994"/>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tr-TR"/>
              <a:t>Asıl başlık stili için tıklayın</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tr-TR"/>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F2D4CE7C-B506-4299-A2EB-32028B76D0CD}" type="slidenum">
              <a:rPr lang="tr-TR" smtClean="0"/>
              <a:t>‹#›</a:t>
            </a:fld>
            <a:endParaRPr lang="tr-TR"/>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1847841"/>
      </p:ext>
    </p:extLst>
  </p:cSld>
  <p:clrMap bg1="dk1" tx1="lt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endParaRPr lang="tr-TR"/>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F2D4CE7C-B506-4299-A2EB-32028B76D0CD}" type="slidenum">
              <a:rPr lang="tr-TR" smtClean="0"/>
              <a:t>‹#›</a:t>
            </a:fld>
            <a:endParaRPr lang="tr-TR"/>
          </a:p>
        </p:txBody>
      </p:sp>
    </p:spTree>
    <p:extLst>
      <p:ext uri="{BB962C8B-B14F-4D97-AF65-F5344CB8AC3E}">
        <p14:creationId xmlns:p14="http://schemas.microsoft.com/office/powerpoint/2010/main" val="3335344582"/>
      </p:ext>
    </p:extLst>
  </p:cSld>
  <p:clrMap bg1="dk1" tx1="lt1" bg2="dk2" tx2="lt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https://outlook.live.com/owa/service.svc/s/GetAttachmentThumbnail?id=AQMkADAwATE0YTIwLTcxMjUtMDNkZS0wMAItMDAKAEYAAAO%2FVeUNhOv8ToMYeJEP%2BDmOBwAGuiARuOvZQL1lkE4f934WAAACAQwAAAAGuiARuOvZQL1lkE4f934WAAHTa4p%2BAAAAARIAEAAbkI6sItRwTpaAYJmUF6cV&amp;thumbnailType=2&amp;X-OWA-CANARY=97uPlKwWQ0WBKbxST-Tr3XCVtxeYJ9YYrKcwMKaftCxk9ijPGSKMhWmMuP409PlE2sYdlnle51g.&amp;animation=tru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dirty="0"/>
          </a:p>
        </p:txBody>
      </p:sp>
      <p:sp>
        <p:nvSpPr>
          <p:cNvPr id="4" name="AutoShape 4" descr="https://outlook.live.com/owa/service.svc/s/GetAttachmentThumbnail?id=AQMkADAwATE0YTIwLTcxMjUtMDNkZS0wMAItMDAKAEYAAAO%2FVeUNhOv8ToMYeJEP%2BDmOBwAGuiARuOvZQL1lkE4f934WAAACAQwAAAAGuiARuOvZQL1lkE4f934WAAHTa4p%2BAAAAARIAEAAbkI6sItRwTpaAYJmUF6cV&amp;thumbnailType=2&amp;X-OWA-CANARY=97uPlKwWQ0WBKbxST-Tr3XCVtxeYJ9YYrKcwMKaftCxk9ijPGSKMhWmMuP409PlE2sYdlnle51g.&amp;animation=tru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dirty="0"/>
          </a:p>
        </p:txBody>
      </p:sp>
      <p:sp>
        <p:nvSpPr>
          <p:cNvPr id="2" name="AutoShape 2" descr="blob:https://web.whatsapp.com/ba8cb5ba-0713-4573-9aed-990c2dc0d7c3"/>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dirty="0"/>
          </a:p>
        </p:txBody>
      </p:sp>
      <p:sp>
        <p:nvSpPr>
          <p:cNvPr id="5" name="AutoShape 4" descr="blob:https://web.whatsapp.com/ba8cb5ba-0713-4573-9aed-990c2dc0d7c3"/>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dirty="0"/>
          </a:p>
        </p:txBody>
      </p:sp>
      <p:sp>
        <p:nvSpPr>
          <p:cNvPr id="7" name="AutoShape 2" descr="blob:https://web.whatsapp.com/7955e9fb-019b-4e41-8720-37e4c65452ed"/>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dirty="0"/>
          </a:p>
        </p:txBody>
      </p:sp>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44310" y="179688"/>
            <a:ext cx="4761188" cy="6578497"/>
          </a:xfrm>
          <a:prstGeom prst="rect">
            <a:avLst/>
          </a:prstGeom>
        </p:spPr>
      </p:pic>
    </p:spTree>
    <p:extLst>
      <p:ext uri="{BB962C8B-B14F-4D97-AF65-F5344CB8AC3E}">
        <p14:creationId xmlns:p14="http://schemas.microsoft.com/office/powerpoint/2010/main" val="94942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duotone>
              <a:schemeClr val="accent5">
                <a:shade val="45000"/>
                <a:satMod val="135000"/>
              </a:schemeClr>
              <a:prstClr val="white"/>
            </a:duotone>
            <a:extLst>
              <a:ext uri="{BEBA8EAE-BF5A-486C-A8C5-ECC9F3942E4B}">
                <a14:imgProps xmlns:a14="http://schemas.microsoft.com/office/drawing/2010/main">
                  <a14:imgLayer r:embed="rId4">
                    <a14:imgEffect>
                      <a14:artisticFilmGrain/>
                    </a14:imgEffect>
                    <a14:imgEffect>
                      <a14:sharpenSoften amount="25000"/>
                    </a14:imgEffect>
                    <a14:imgEffect>
                      <a14:colorTemperature colorTemp="11200"/>
                    </a14:imgEffect>
                    <a14:imgEffect>
                      <a14:saturation sat="0"/>
                    </a14:imgEffect>
                    <a14:imgEffect>
                      <a14:brightnessContrast bright="-40000" contrast="40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Başlık 1"/>
          <p:cNvSpPr>
            <a:spLocks noGrp="1"/>
          </p:cNvSpPr>
          <p:nvPr>
            <p:ph type="ctrTitle"/>
          </p:nvPr>
        </p:nvSpPr>
        <p:spPr>
          <a:xfrm>
            <a:off x="422031" y="597878"/>
            <a:ext cx="11282289" cy="4138245"/>
          </a:xfrm>
          <a:effectLst>
            <a:outerShdw blurRad="50800" dist="38100" dir="2700000" algn="tl" rotWithShape="0">
              <a:prstClr val="black">
                <a:alpha val="40000"/>
              </a:prstClr>
            </a:outerShdw>
          </a:effectLst>
        </p:spPr>
        <p:txBody>
          <a:bodyPr>
            <a:normAutofit fontScale="90000"/>
          </a:bodyPr>
          <a:lstStyle/>
          <a:p>
            <a:pPr>
              <a:lnSpc>
                <a:spcPct val="100000"/>
              </a:lnSpc>
              <a:spcBef>
                <a:spcPts val="0"/>
              </a:spcBef>
            </a:pP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6000" b="1" i="1" dirty="0" smtClean="0">
                <a:latin typeface="Arial" panose="020B0604020202020204" pitchFamily="34" charset="0"/>
                <a:cs typeface="Arial" panose="020B0604020202020204" pitchFamily="34" charset="0"/>
              </a:rPr>
              <a:t/>
            </a:r>
            <a:br>
              <a:rPr lang="tr-TR" sz="6000" b="1" i="1" dirty="0" smtClean="0">
                <a:latin typeface="Arial" panose="020B0604020202020204" pitchFamily="34" charset="0"/>
                <a:cs typeface="Arial" panose="020B0604020202020204" pitchFamily="34" charset="0"/>
              </a:rPr>
            </a:br>
            <a:r>
              <a:rPr lang="tr-TR" sz="6000" b="1" i="1" dirty="0">
                <a:latin typeface="Arial" panose="020B0604020202020204" pitchFamily="34" charset="0"/>
                <a:cs typeface="Arial" panose="020B0604020202020204" pitchFamily="34" charset="0"/>
              </a:rPr>
              <a:t/>
            </a:r>
            <a:br>
              <a:rPr lang="tr-TR" sz="6000" b="1" i="1" dirty="0">
                <a:latin typeface="Arial" panose="020B0604020202020204" pitchFamily="34" charset="0"/>
                <a:cs typeface="Arial" panose="020B0604020202020204" pitchFamily="34" charset="0"/>
              </a:rPr>
            </a:br>
            <a:r>
              <a:rPr lang="tr-TR" sz="4400" b="1" i="1" dirty="0" smtClean="0">
                <a:latin typeface="Arial" panose="020B0604020202020204" pitchFamily="34" charset="0"/>
                <a:cs typeface="Arial" panose="020B0604020202020204" pitchFamily="34" charset="0"/>
              </a:rPr>
              <a:t>İMAR PLANLARI</a:t>
            </a:r>
            <a:br>
              <a:rPr lang="tr-TR" sz="4400" b="1" i="1" dirty="0" smtClean="0">
                <a:latin typeface="Arial" panose="020B0604020202020204" pitchFamily="34" charset="0"/>
                <a:cs typeface="Arial" panose="020B0604020202020204" pitchFamily="34" charset="0"/>
              </a:rPr>
            </a:br>
            <a:r>
              <a:rPr lang="tr-TR" sz="4400" b="1" i="1" dirty="0" smtClean="0">
                <a:latin typeface="Arial" panose="020B0604020202020204" pitchFamily="34" charset="0"/>
                <a:cs typeface="Arial" panose="020B0604020202020204" pitchFamily="34" charset="0"/>
              </a:rPr>
              <a:t>İMAR YIKIM VE PARA CEZALARI  </a:t>
            </a:r>
            <a:br>
              <a:rPr lang="tr-TR" sz="4400" b="1" i="1" dirty="0" smtClean="0">
                <a:latin typeface="Arial" panose="020B0604020202020204" pitchFamily="34" charset="0"/>
                <a:cs typeface="Arial" panose="020B0604020202020204" pitchFamily="34" charset="0"/>
              </a:rPr>
            </a:br>
            <a:r>
              <a:rPr lang="tr-TR" sz="4400" b="1" i="1" dirty="0" smtClean="0">
                <a:latin typeface="Arial" panose="020B0604020202020204" pitchFamily="34" charset="0"/>
                <a:cs typeface="Arial" panose="020B0604020202020204" pitchFamily="34" charset="0"/>
              </a:rPr>
              <a:t>KAMULAŞTIRMASIZ EL ATMA </a:t>
            </a:r>
            <a:br>
              <a:rPr lang="tr-TR" sz="4400" b="1" i="1" dirty="0" smtClean="0">
                <a:latin typeface="Arial" panose="020B0604020202020204" pitchFamily="34" charset="0"/>
                <a:cs typeface="Arial" panose="020B0604020202020204" pitchFamily="34" charset="0"/>
              </a:rPr>
            </a:br>
            <a:r>
              <a:rPr lang="tr-TR" sz="5600" b="1" i="1" dirty="0" smtClean="0">
                <a:latin typeface="Arial" panose="020B0604020202020204" pitchFamily="34" charset="0"/>
                <a:cs typeface="Arial" panose="020B0604020202020204" pitchFamily="34" charset="0"/>
              </a:rPr>
              <a:t> </a:t>
            </a:r>
            <a:br>
              <a:rPr lang="tr-TR" sz="5600" b="1" i="1" dirty="0" smtClean="0">
                <a:latin typeface="Arial" panose="020B0604020202020204" pitchFamily="34" charset="0"/>
                <a:cs typeface="Arial" panose="020B0604020202020204" pitchFamily="34" charset="0"/>
              </a:rPr>
            </a:br>
            <a:r>
              <a:rPr lang="tr-TR" sz="5600" b="1" i="1">
                <a:latin typeface="Arial" panose="020B0604020202020204" pitchFamily="34" charset="0"/>
                <a:cs typeface="Arial" panose="020B0604020202020204" pitchFamily="34" charset="0"/>
              </a:rPr>
              <a:t/>
            </a:r>
            <a:br>
              <a:rPr lang="tr-TR" sz="5600" b="1" i="1">
                <a:latin typeface="Arial" panose="020B0604020202020204" pitchFamily="34" charset="0"/>
                <a:cs typeface="Arial" panose="020B0604020202020204" pitchFamily="34" charset="0"/>
              </a:rPr>
            </a:br>
            <a:r>
              <a:rPr lang="tr-TR" sz="5600" b="1" i="1" smtClean="0">
                <a:latin typeface="Arial" panose="020B0604020202020204" pitchFamily="34" charset="0"/>
                <a:cs typeface="Arial" panose="020B0604020202020204" pitchFamily="34" charset="0"/>
              </a:rPr>
              <a:t>OSMANİYE – 25.09.2021</a:t>
            </a:r>
            <a:r>
              <a:rPr lang="tr-TR" sz="4400" b="1" i="1" dirty="0" smtClean="0">
                <a:latin typeface="Arial" panose="020B0604020202020204" pitchFamily="34" charset="0"/>
                <a:cs typeface="Arial" panose="020B0604020202020204" pitchFamily="34" charset="0"/>
              </a:rPr>
              <a:t/>
            </a:r>
            <a:br>
              <a:rPr lang="tr-TR" sz="4400" b="1" i="1" dirty="0" smtClean="0">
                <a:latin typeface="Arial" panose="020B0604020202020204" pitchFamily="34" charset="0"/>
                <a:cs typeface="Arial" panose="020B0604020202020204" pitchFamily="34" charset="0"/>
              </a:rPr>
            </a:br>
            <a:endParaRPr lang="tr-TR" sz="4400" b="1" i="1" dirty="0">
              <a:latin typeface="Arial" panose="020B0604020202020204" pitchFamily="34" charset="0"/>
              <a:cs typeface="Arial" panose="020B0604020202020204" pitchFamily="34" charset="0"/>
            </a:endParaRPr>
          </a:p>
        </p:txBody>
      </p:sp>
      <p:sp>
        <p:nvSpPr>
          <p:cNvPr id="3" name="Alt Başlık 2"/>
          <p:cNvSpPr>
            <a:spLocks noGrp="1"/>
          </p:cNvSpPr>
          <p:nvPr>
            <p:ph type="subTitle" idx="1"/>
          </p:nvPr>
        </p:nvSpPr>
        <p:spPr>
          <a:xfrm>
            <a:off x="609599" y="4876799"/>
            <a:ext cx="10351478" cy="1711569"/>
          </a:xfrm>
          <a:effectLst>
            <a:outerShdw blurRad="50800" dist="38100" dir="5400000" algn="t" rotWithShape="0">
              <a:prstClr val="black">
                <a:alpha val="40000"/>
              </a:prstClr>
            </a:outerShdw>
          </a:effectLst>
        </p:spPr>
        <p:txBody>
          <a:bodyPr>
            <a:normAutofit fontScale="25000" lnSpcReduction="20000"/>
          </a:bodyPr>
          <a:lstStyle/>
          <a:p>
            <a:r>
              <a:rPr lang="tr-TR" sz="10000" b="1" i="1" dirty="0" smtClean="0">
                <a:solidFill>
                  <a:schemeClr val="bg1"/>
                </a:solidFill>
                <a:latin typeface="Arial" panose="020B0604020202020204" pitchFamily="34" charset="0"/>
                <a:cs typeface="Arial" panose="020B0604020202020204" pitchFamily="34" charset="0"/>
              </a:rPr>
              <a:t>Sorunlar</a:t>
            </a:r>
            <a:r>
              <a:rPr lang="tr-TR" sz="10000" b="1" i="1" dirty="0">
                <a:solidFill>
                  <a:schemeClr val="bg1"/>
                </a:solidFill>
                <a:latin typeface="Arial" panose="020B0604020202020204" pitchFamily="34" charset="0"/>
                <a:cs typeface="Arial" panose="020B0604020202020204" pitchFamily="34" charset="0"/>
              </a:rPr>
              <a:t>, </a:t>
            </a:r>
            <a:r>
              <a:rPr lang="tr-TR" sz="10000" b="1" i="1" dirty="0" smtClean="0">
                <a:solidFill>
                  <a:schemeClr val="bg1"/>
                </a:solidFill>
                <a:latin typeface="Arial" panose="020B0604020202020204" pitchFamily="34" charset="0"/>
                <a:cs typeface="Arial" panose="020B0604020202020204" pitchFamily="34" charset="0"/>
              </a:rPr>
              <a:t>Çözümler </a:t>
            </a:r>
            <a:r>
              <a:rPr lang="tr-TR" sz="10000" b="1" i="1" dirty="0">
                <a:solidFill>
                  <a:schemeClr val="bg1"/>
                </a:solidFill>
                <a:latin typeface="Arial" panose="020B0604020202020204" pitchFamily="34" charset="0"/>
                <a:cs typeface="Arial" panose="020B0604020202020204" pitchFamily="34" charset="0"/>
              </a:rPr>
              <a:t>ve Pratik Bilgiler </a:t>
            </a:r>
          </a:p>
          <a:p>
            <a:endParaRPr lang="tr-TR" sz="10000" b="1" dirty="0">
              <a:solidFill>
                <a:schemeClr val="bg1"/>
              </a:solidFill>
              <a:latin typeface="Arial" panose="020B0604020202020204" pitchFamily="34" charset="0"/>
              <a:cs typeface="Arial" panose="020B0604020202020204" pitchFamily="34" charset="0"/>
            </a:endParaRPr>
          </a:p>
          <a:p>
            <a:endParaRPr lang="tr-TR" sz="10000" b="1" dirty="0">
              <a:solidFill>
                <a:schemeClr val="bg1"/>
              </a:solidFill>
              <a:latin typeface="Arial" panose="020B0604020202020204" pitchFamily="34" charset="0"/>
              <a:cs typeface="Arial" panose="020B0604020202020204" pitchFamily="34" charset="0"/>
            </a:endParaRPr>
          </a:p>
          <a:p>
            <a:r>
              <a:rPr lang="tr-TR" sz="17600" b="1" i="1" dirty="0" smtClean="0">
                <a:solidFill>
                  <a:schemeClr val="bg1"/>
                </a:solidFill>
                <a:latin typeface="Arial" panose="020B0604020202020204" pitchFamily="34" charset="0"/>
                <a:cs typeface="Arial" panose="020B0604020202020204" pitchFamily="34" charset="0"/>
              </a:rPr>
              <a:t>Av. Ali  </a:t>
            </a:r>
            <a:r>
              <a:rPr lang="tr-TR" sz="17600" b="1" i="1" dirty="0">
                <a:solidFill>
                  <a:schemeClr val="bg1"/>
                </a:solidFill>
                <a:latin typeface="Arial" panose="020B0604020202020204" pitchFamily="34" charset="0"/>
                <a:cs typeface="Arial" panose="020B0604020202020204" pitchFamily="34" charset="0"/>
              </a:rPr>
              <a:t>Rıza </a:t>
            </a:r>
            <a:r>
              <a:rPr lang="tr-TR" sz="17600" b="1" i="1" dirty="0" smtClean="0">
                <a:solidFill>
                  <a:schemeClr val="bg1"/>
                </a:solidFill>
                <a:latin typeface="Arial" panose="020B0604020202020204" pitchFamily="34" charset="0"/>
                <a:cs typeface="Arial" panose="020B0604020202020204" pitchFamily="34" charset="0"/>
              </a:rPr>
              <a:t>İLGEZDİ – 0533 259 00 69 </a:t>
            </a:r>
            <a:r>
              <a:rPr lang="tr-TR" sz="5000" b="1" i="1" dirty="0">
                <a:solidFill>
                  <a:schemeClr val="bg1"/>
                </a:solidFill>
                <a:latin typeface="Arial" panose="020B0604020202020204" pitchFamily="34" charset="0"/>
                <a:cs typeface="Arial" panose="020B0604020202020204" pitchFamily="34" charset="0"/>
              </a:rPr>
              <a:t>	</a:t>
            </a:r>
            <a:r>
              <a:rPr lang="tr-TR" sz="5000" i="1" dirty="0">
                <a:solidFill>
                  <a:schemeClr val="tx2"/>
                </a:solidFill>
                <a:latin typeface="Arial" panose="020B0604020202020204" pitchFamily="34" charset="0"/>
                <a:cs typeface="Arial" panose="020B0604020202020204" pitchFamily="34" charset="0"/>
              </a:rPr>
              <a:t>	</a:t>
            </a:r>
            <a:r>
              <a:rPr lang="tr-TR" sz="3000" i="1" dirty="0">
                <a:solidFill>
                  <a:schemeClr val="tx2"/>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413251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492369"/>
            <a:ext cx="9291215" cy="1361385"/>
          </a:xfrm>
        </p:spPr>
        <p:txBody>
          <a:bodyPr>
            <a:normAutofit fontScale="90000"/>
          </a:bodyPr>
          <a:lstStyle/>
          <a:p>
            <a:r>
              <a:rPr lang="tr-TR" altLang="tr-TR" sz="4000" b="1" dirty="0" smtClean="0"/>
              <a:t/>
            </a:r>
            <a:br>
              <a:rPr lang="tr-TR" altLang="tr-TR" sz="4000" b="1" dirty="0" smtClean="0"/>
            </a:br>
            <a:r>
              <a:rPr lang="tr-TR" altLang="tr-TR" sz="4000" b="1" dirty="0" smtClean="0"/>
              <a:t> </a:t>
            </a:r>
            <a:r>
              <a:rPr lang="tr-TR" altLang="tr-TR" sz="4000" dirty="0"/>
              <a:t/>
            </a:r>
            <a:br>
              <a:rPr lang="tr-TR" altLang="tr-TR" sz="4000" dirty="0"/>
            </a:br>
            <a:r>
              <a:rPr lang="tr-TR" altLang="tr-TR" sz="4000" dirty="0" smtClean="0"/>
              <a:t>AAAAAA</a:t>
            </a:r>
            <a:endParaRPr lang="tr-TR" sz="4000" b="1" dirty="0"/>
          </a:p>
        </p:txBody>
      </p:sp>
      <p:sp>
        <p:nvSpPr>
          <p:cNvPr id="3" name="İçerik Yer Tutucusu 2"/>
          <p:cNvSpPr>
            <a:spLocks noGrp="1"/>
          </p:cNvSpPr>
          <p:nvPr>
            <p:ph idx="1"/>
          </p:nvPr>
        </p:nvSpPr>
        <p:spPr>
          <a:xfrm>
            <a:off x="651845" y="1780729"/>
            <a:ext cx="11617568" cy="5709139"/>
          </a:xfrm>
        </p:spPr>
        <p:txBody>
          <a:bodyPr>
            <a:normAutofit/>
          </a:bodyPr>
          <a:lstStyle/>
          <a:p>
            <a:pPr algn="just">
              <a:buFontTx/>
              <a:buNone/>
            </a:pPr>
            <a:r>
              <a:rPr lang="tr-TR" altLang="tr-TR" dirty="0" smtClean="0"/>
              <a:t>   </a:t>
            </a:r>
            <a:endParaRPr lang="tr-TR" altLang="tr-TR" sz="4000" b="1" dirty="0">
              <a:solidFill>
                <a:srgbClr val="FFC000"/>
              </a:solidFill>
            </a:endParaRPr>
          </a:p>
        </p:txBody>
      </p:sp>
      <p:pic>
        <p:nvPicPr>
          <p:cNvPr id="2050" name="Picture 2" descr="https://www.seckin.com.tr/getimage/book/646387425_400_w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700" y="1039750"/>
            <a:ext cx="22860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www.seckin.com.tr/getimage/book/438242821_400_w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0424" y="1015398"/>
            <a:ext cx="22860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www.seckin.com.tr/getimage/book/529176565_400_wm.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3794" y="984514"/>
            <a:ext cx="22860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www.seckin.com.tr/getimage/book/987378975_400_w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2160" y="968806"/>
            <a:ext cx="22860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ttps://www.seckin.com.tr/getimage/book/981411685_400_wm.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7062" y="1015398"/>
            <a:ext cx="228600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31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51579" y="492369"/>
            <a:ext cx="9291215" cy="1361385"/>
          </a:xfrm>
        </p:spPr>
        <p:txBody>
          <a:bodyPr>
            <a:normAutofit fontScale="90000"/>
          </a:bodyPr>
          <a:lstStyle/>
          <a:p>
            <a:r>
              <a:rPr lang="tr-TR" altLang="tr-TR" sz="4000" b="1" dirty="0" smtClean="0"/>
              <a:t/>
            </a:r>
            <a:br>
              <a:rPr lang="tr-TR" altLang="tr-TR" sz="4000" b="1" dirty="0" smtClean="0"/>
            </a:br>
            <a:r>
              <a:rPr lang="tr-TR" altLang="tr-TR" sz="4000" b="1" dirty="0" smtClean="0"/>
              <a:t> </a:t>
            </a:r>
            <a:r>
              <a:rPr lang="tr-TR" altLang="tr-TR" sz="4000" dirty="0"/>
              <a:t/>
            </a:r>
            <a:br>
              <a:rPr lang="tr-TR" altLang="tr-TR" sz="4000" dirty="0"/>
            </a:br>
            <a:endParaRPr lang="tr-TR" sz="4000" b="1" dirty="0"/>
          </a:p>
        </p:txBody>
      </p:sp>
      <p:sp>
        <p:nvSpPr>
          <p:cNvPr id="3" name="İçerik Yer Tutucusu 2"/>
          <p:cNvSpPr>
            <a:spLocks noGrp="1"/>
          </p:cNvSpPr>
          <p:nvPr>
            <p:ph idx="1"/>
          </p:nvPr>
        </p:nvSpPr>
        <p:spPr>
          <a:xfrm>
            <a:off x="651845" y="1780729"/>
            <a:ext cx="11617568" cy="5709139"/>
          </a:xfrm>
        </p:spPr>
        <p:txBody>
          <a:bodyPr>
            <a:normAutofit/>
          </a:bodyPr>
          <a:lstStyle/>
          <a:p>
            <a:pPr algn="just">
              <a:buFontTx/>
              <a:buNone/>
            </a:pPr>
            <a:r>
              <a:rPr lang="tr-TR" altLang="tr-TR" dirty="0" smtClean="0"/>
              <a:t>   </a:t>
            </a:r>
            <a:endParaRPr lang="tr-TR" altLang="tr-TR" sz="4000" b="1" dirty="0">
              <a:solidFill>
                <a:srgbClr val="FFC000"/>
              </a:solidFill>
            </a:endParaRPr>
          </a:p>
        </p:txBody>
      </p:sp>
      <p:pic>
        <p:nvPicPr>
          <p:cNvPr id="3074" name="Picture 2" descr="https://www.seckin.com.tr/getimage/book/262941357_400_w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927" y="1309485"/>
            <a:ext cx="22860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https://www.seckin.com.tr/getimage/book/313449181_400_w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01624" y="1309485"/>
            <a:ext cx="22860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www.seckin.com.tr/getimage/book/149437576_400_wm.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69977" y="1309485"/>
            <a:ext cx="22860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www.seckin.com.tr/getimage/book/217269163_400_w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32227" y="1309485"/>
            <a:ext cx="2286000" cy="336232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www.seckin.com.tr/getimage/book/267473316_400_wm.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8330" y="1309485"/>
            <a:ext cx="228600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463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a:bodyPr>
          <a:lstStyle/>
          <a:p>
            <a:pPr marL="0" indent="0" algn="ctr">
              <a:buNone/>
            </a:pPr>
            <a:endParaRPr lang="tr-TR" sz="4000" dirty="0"/>
          </a:p>
          <a:p>
            <a:pPr marL="0" indent="0" algn="ctr">
              <a:buNone/>
            </a:pPr>
            <a:r>
              <a:rPr lang="tr-TR" sz="6000" b="1" dirty="0" smtClean="0"/>
              <a:t>İMAR </a:t>
            </a:r>
          </a:p>
          <a:p>
            <a:pPr marL="0" indent="0" algn="ctr">
              <a:buNone/>
            </a:pPr>
            <a:r>
              <a:rPr lang="tr-TR" sz="6000" b="1" dirty="0" smtClean="0"/>
              <a:t>PLANLARI </a:t>
            </a:r>
            <a:endParaRPr lang="tr-TR" sz="6000" b="1" dirty="0"/>
          </a:p>
        </p:txBody>
      </p:sp>
    </p:spTree>
    <p:extLst>
      <p:ext uri="{BB962C8B-B14F-4D97-AF65-F5344CB8AC3E}">
        <p14:creationId xmlns:p14="http://schemas.microsoft.com/office/powerpoint/2010/main" val="219029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a:bodyPr>
          <a:lstStyle/>
          <a:p>
            <a:pPr marL="0" lvl="1" indent="0" algn="ctr">
              <a:spcBef>
                <a:spcPts val="1000"/>
              </a:spcBef>
              <a:buNone/>
            </a:pPr>
            <a:r>
              <a:rPr lang="tr-TR" altLang="tr-TR" sz="2400" b="1" dirty="0"/>
              <a:t>Plan Türleri ve Planlama </a:t>
            </a:r>
            <a:r>
              <a:rPr lang="tr-TR" altLang="tr-TR" sz="2400" b="1" dirty="0" smtClean="0"/>
              <a:t>Kademeleri</a:t>
            </a:r>
          </a:p>
          <a:p>
            <a:pPr algn="ctr">
              <a:spcBef>
                <a:spcPct val="0"/>
              </a:spcBef>
              <a:buNone/>
            </a:pPr>
            <a:endParaRPr lang="tr-TR" altLang="tr-TR" sz="2400" dirty="0" smtClean="0"/>
          </a:p>
          <a:p>
            <a:pPr algn="just">
              <a:spcBef>
                <a:spcPct val="0"/>
              </a:spcBef>
              <a:buNone/>
            </a:pPr>
            <a:r>
              <a:rPr lang="tr-TR" altLang="tr-TR" sz="2400" dirty="0" smtClean="0"/>
              <a:t>Yasal </a:t>
            </a:r>
            <a:r>
              <a:rPr lang="tr-TR" altLang="tr-TR" sz="2400" dirty="0"/>
              <a:t>düzenlemelerde açık bir sıralama veya </a:t>
            </a:r>
            <a:r>
              <a:rPr lang="tr-TR" altLang="tr-TR" sz="2400" dirty="0" err="1"/>
              <a:t>kümelendirme</a:t>
            </a:r>
            <a:r>
              <a:rPr lang="tr-TR" altLang="tr-TR" sz="2400" dirty="0"/>
              <a:t> </a:t>
            </a:r>
            <a:r>
              <a:rPr lang="tr-TR" altLang="tr-TR" sz="2400" dirty="0" smtClean="0"/>
              <a:t>yapılmamış olmakla </a:t>
            </a:r>
            <a:r>
              <a:rPr lang="tr-TR" altLang="tr-TR" sz="2400" dirty="0"/>
              <a:t>birlikte, planlama kademeleri olarak, </a:t>
            </a:r>
            <a:r>
              <a:rPr lang="tr-TR" altLang="tr-TR" sz="2400" dirty="0" smtClean="0"/>
              <a:t>kapsadıkları </a:t>
            </a:r>
            <a:r>
              <a:rPr lang="tr-TR" altLang="tr-TR" sz="2400" dirty="0"/>
              <a:t>alan yönünden “bölge planları” ve “imar planları” (3194/6</a:t>
            </a:r>
            <a:r>
              <a:rPr lang="tr-TR" altLang="tr-TR" sz="2400" dirty="0" smtClean="0"/>
              <a:t>), kapsadıkları </a:t>
            </a:r>
            <a:r>
              <a:rPr lang="tr-TR" altLang="tr-TR" sz="2400" dirty="0"/>
              <a:t>alan ve amaçları açısından Mekânsal Strateji Planları, Çevre Düzeni Planları ve İmar Planları olarak, imar planları ise, “Nazım İmar Planları” ve “Uygulama İmar Planları” olarak belirlenmiştir</a:t>
            </a:r>
            <a:r>
              <a:rPr lang="tr-TR" altLang="tr-TR" sz="2400" dirty="0" smtClean="0"/>
              <a:t>. (</a:t>
            </a:r>
            <a:r>
              <a:rPr lang="tr-TR" altLang="tr-TR" sz="2400" dirty="0"/>
              <a:t>Yön</a:t>
            </a:r>
            <a:r>
              <a:rPr lang="tr-TR" altLang="tr-TR" sz="2400" dirty="0" smtClean="0"/>
              <a:t>. Md. 6</a:t>
            </a:r>
            <a:r>
              <a:rPr lang="tr-TR" altLang="tr-TR" sz="2400" dirty="0"/>
              <a:t>)</a:t>
            </a:r>
          </a:p>
          <a:p>
            <a:pPr marL="0" lvl="1" indent="0" algn="ctr">
              <a:spcBef>
                <a:spcPts val="1000"/>
              </a:spcBef>
              <a:buNone/>
            </a:pPr>
            <a:endParaRPr lang="tr-TR" altLang="tr-TR" sz="3600" dirty="0"/>
          </a:p>
          <a:p>
            <a:pPr marL="0" indent="0" algn="ctr">
              <a:buNone/>
            </a:pPr>
            <a:endParaRPr lang="tr-TR" sz="4000" dirty="0"/>
          </a:p>
        </p:txBody>
      </p:sp>
    </p:spTree>
    <p:extLst>
      <p:ext uri="{BB962C8B-B14F-4D97-AF65-F5344CB8AC3E}">
        <p14:creationId xmlns:p14="http://schemas.microsoft.com/office/powerpoint/2010/main" val="748489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lnSpcReduction="10000"/>
          </a:bodyPr>
          <a:lstStyle/>
          <a:p>
            <a:pPr marL="0" indent="0" algn="just">
              <a:buNone/>
            </a:pPr>
            <a:r>
              <a:rPr lang="tr-TR" altLang="tr-TR" sz="4000" dirty="0" smtClean="0"/>
              <a:t>PLAN HİYERARŞİSİ</a:t>
            </a:r>
          </a:p>
          <a:p>
            <a:pPr marL="0" indent="0">
              <a:buNone/>
            </a:pPr>
            <a:r>
              <a:rPr lang="tr-TR" altLang="tr-TR" sz="4000" dirty="0" smtClean="0"/>
              <a:t>Her </a:t>
            </a:r>
            <a:r>
              <a:rPr lang="tr-TR" altLang="tr-TR" sz="4000" dirty="0"/>
              <a:t>plan, planlar arası kademeli birliktelik ilkesi uyarınca yürürlükteki üst kademe planların kararlarına uygun olmak, raporu ile bütün oluşturmak ve bir alt kademedeki planı yönlendirmek zorundadır.</a:t>
            </a:r>
          </a:p>
          <a:p>
            <a:pPr marL="0" indent="0" algn="just">
              <a:buNone/>
            </a:pPr>
            <a:endParaRPr lang="tr-TR" sz="4000" dirty="0"/>
          </a:p>
        </p:txBody>
      </p:sp>
    </p:spTree>
    <p:extLst>
      <p:ext uri="{BB962C8B-B14F-4D97-AF65-F5344CB8AC3E}">
        <p14:creationId xmlns:p14="http://schemas.microsoft.com/office/powerpoint/2010/main" val="3948141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40000" lnSpcReduction="20000"/>
          </a:bodyPr>
          <a:lstStyle/>
          <a:p>
            <a:pPr marL="0" indent="0" algn="ctr">
              <a:buNone/>
            </a:pPr>
            <a:r>
              <a:rPr lang="tr-TR" altLang="tr-TR" sz="7000" b="1" dirty="0" smtClean="0"/>
              <a:t>Nazım </a:t>
            </a:r>
            <a:r>
              <a:rPr lang="tr-TR" altLang="tr-TR" sz="7000" b="1" dirty="0"/>
              <a:t>İmar Planı</a:t>
            </a:r>
            <a:r>
              <a:rPr lang="tr-TR" sz="7000" b="1" dirty="0" smtClean="0"/>
              <a:t> </a:t>
            </a:r>
          </a:p>
          <a:p>
            <a:pPr marL="0" indent="0" algn="just">
              <a:buNone/>
            </a:pPr>
            <a:r>
              <a:rPr lang="tr-TR" altLang="tr-TR" sz="7000" dirty="0"/>
              <a:t>Bölge veya çevre düzeni planlarına uygun olarak çizilen ve arazi parçalarının; genel kullanış biçimlerini, başlıca bölge tiplerini, bölgelerin gelecekteki nüfus ve yapı yoğunluğunu, çeşitli yerleşme alanlarının gelişme yön ve büyüklükleri ile ilkelerini, ulaşım sistemlerini göstermek ve uygulama imar planlarının hazırlanmasına esas olmak üzere düzenlenen, 1/5000 ile 1/25.000 arasındaki her ölçekte, plan notları ve ayrıntılı raporuyla bir bütün olarak hazırlanan plandır</a:t>
            </a:r>
          </a:p>
          <a:p>
            <a:pPr marL="0" indent="0" algn="ctr">
              <a:buNone/>
            </a:pPr>
            <a:endParaRPr lang="tr-TR" sz="6000" b="1" dirty="0"/>
          </a:p>
        </p:txBody>
      </p:sp>
    </p:spTree>
    <p:extLst>
      <p:ext uri="{BB962C8B-B14F-4D97-AF65-F5344CB8AC3E}">
        <p14:creationId xmlns:p14="http://schemas.microsoft.com/office/powerpoint/2010/main" val="366173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70000" lnSpcReduction="20000"/>
          </a:bodyPr>
          <a:lstStyle/>
          <a:p>
            <a:pPr marL="0" indent="0" algn="ctr">
              <a:buNone/>
            </a:pPr>
            <a:r>
              <a:rPr lang="tr-TR" altLang="tr-TR" sz="6000" b="1" dirty="0" smtClean="0"/>
              <a:t>Uygulama </a:t>
            </a:r>
            <a:r>
              <a:rPr lang="tr-TR" altLang="tr-TR" sz="6000" b="1" dirty="0"/>
              <a:t>İmar </a:t>
            </a:r>
            <a:r>
              <a:rPr lang="tr-TR" altLang="tr-TR" sz="6000" b="1" dirty="0" smtClean="0"/>
              <a:t>Planı</a:t>
            </a:r>
          </a:p>
          <a:p>
            <a:pPr marL="0" indent="0" algn="just">
              <a:buNone/>
            </a:pPr>
            <a:r>
              <a:rPr lang="tr-TR" altLang="tr-TR" sz="6000" dirty="0"/>
              <a:t>Nazım imar planı ilke ve esaslarına uygun olarak 1/1.000 ölçekte onaylı halihazır haritalar üzerinde, plan notları ve ayrıntılı raporuyla bir bütün olarak hazırlanan planıdır.</a:t>
            </a:r>
          </a:p>
          <a:p>
            <a:pPr marL="0" indent="0" algn="ctr">
              <a:buNone/>
            </a:pPr>
            <a:endParaRPr lang="tr-TR" sz="6000" b="1" dirty="0"/>
          </a:p>
        </p:txBody>
      </p:sp>
    </p:spTree>
    <p:extLst>
      <p:ext uri="{BB962C8B-B14F-4D97-AF65-F5344CB8AC3E}">
        <p14:creationId xmlns:p14="http://schemas.microsoft.com/office/powerpoint/2010/main" val="366173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47500" lnSpcReduction="20000"/>
          </a:bodyPr>
          <a:lstStyle/>
          <a:p>
            <a:pPr marL="0" indent="0" algn="ctr">
              <a:buNone/>
            </a:pPr>
            <a:r>
              <a:rPr lang="tr-TR" altLang="tr-TR" sz="6000" b="1" dirty="0" smtClean="0"/>
              <a:t>Planların </a:t>
            </a:r>
            <a:r>
              <a:rPr lang="tr-TR" altLang="tr-TR" sz="6000" b="1" dirty="0"/>
              <a:t>Yapılması ve </a:t>
            </a:r>
            <a:r>
              <a:rPr lang="tr-TR" altLang="tr-TR" sz="6000" b="1" dirty="0" smtClean="0"/>
              <a:t>Uygulanması</a:t>
            </a:r>
          </a:p>
          <a:p>
            <a:pPr marL="0" indent="0" algn="ctr">
              <a:buNone/>
            </a:pPr>
            <a:endParaRPr lang="tr-TR" altLang="tr-TR" sz="6000" b="1" dirty="0" smtClean="0"/>
          </a:p>
          <a:p>
            <a:pPr algn="just">
              <a:buFontTx/>
              <a:buNone/>
            </a:pPr>
            <a:r>
              <a:rPr lang="tr-TR" altLang="tr-TR" sz="6000" dirty="0"/>
              <a:t>İmar Kanunu yanı sıra 644 sayılı KHK, Büyükşehir Belediye Kanunu ile Belediye Kanunu, bazı kanunlar ve yönetmeliklerde, hangi ölçekteki ve nitelikteki planın hangi kuruluş tarafından yapılacağı ayrıntılı olarak düzenlenmiştir. </a:t>
            </a:r>
            <a:endParaRPr lang="tr-TR" altLang="tr-TR" sz="6000" dirty="0" smtClean="0"/>
          </a:p>
          <a:p>
            <a:pPr algn="just">
              <a:buFontTx/>
              <a:buNone/>
            </a:pPr>
            <a:r>
              <a:rPr lang="tr-TR" altLang="tr-TR" sz="6000" dirty="0" smtClean="0"/>
              <a:t>Nüfusu </a:t>
            </a:r>
            <a:r>
              <a:rPr lang="tr-TR" altLang="tr-TR" sz="6000" dirty="0"/>
              <a:t>10.000’in üzerindeki yerleşim yerlerinde </a:t>
            </a:r>
            <a:r>
              <a:rPr lang="tr-TR" altLang="tr-TR" sz="6000" dirty="0" smtClean="0"/>
              <a:t>imar planlarının </a:t>
            </a:r>
            <a:r>
              <a:rPr lang="tr-TR" altLang="tr-TR" sz="6000" dirty="0"/>
              <a:t>yapılması zorunludur.</a:t>
            </a:r>
          </a:p>
          <a:p>
            <a:pPr marL="0" indent="0" algn="ctr">
              <a:buNone/>
            </a:pPr>
            <a:endParaRPr lang="tr-TR" sz="6000" b="1" dirty="0"/>
          </a:p>
        </p:txBody>
      </p:sp>
    </p:spTree>
    <p:extLst>
      <p:ext uri="{BB962C8B-B14F-4D97-AF65-F5344CB8AC3E}">
        <p14:creationId xmlns:p14="http://schemas.microsoft.com/office/powerpoint/2010/main" val="366173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47500" lnSpcReduction="20000"/>
          </a:bodyPr>
          <a:lstStyle/>
          <a:p>
            <a:pPr marL="0" indent="0" algn="ctr">
              <a:buNone/>
            </a:pPr>
            <a:endParaRPr lang="tr-TR" sz="4000" dirty="0"/>
          </a:p>
          <a:p>
            <a:pPr marL="0" indent="0" algn="just">
              <a:buNone/>
            </a:pPr>
            <a:r>
              <a:rPr lang="tr-TR" altLang="tr-TR" sz="6000" dirty="0"/>
              <a:t>İmar planları, onaylanmaları sonrasında yürürlüğe girer. Onay tarihinden itibaren belediyelerce ve valiliklerce tespit edilen ilan yerlerinde ve ilgili idarelerin internet sayfalarında bir ay süre ile eş zamanlı olarak ilan edilir. Onaylı ve yürürlükte olan planlarda yapılacak değişikliklerde de aynı yöntem geçerlidir. Kanun uyarınca kesinleşen planların bir örneği Çevre ve Şehircilik Bakanlığı’na gönderilir</a:t>
            </a:r>
            <a:endParaRPr lang="tr-TR" sz="6000" b="1" dirty="0"/>
          </a:p>
        </p:txBody>
      </p:sp>
    </p:spTree>
    <p:extLst>
      <p:ext uri="{BB962C8B-B14F-4D97-AF65-F5344CB8AC3E}">
        <p14:creationId xmlns:p14="http://schemas.microsoft.com/office/powerpoint/2010/main" val="366173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47500" lnSpcReduction="20000"/>
          </a:bodyPr>
          <a:lstStyle/>
          <a:p>
            <a:pPr marL="0" indent="0" algn="ctr">
              <a:buNone/>
            </a:pPr>
            <a:endParaRPr lang="tr-TR" sz="4000" dirty="0"/>
          </a:p>
          <a:p>
            <a:pPr marL="0" indent="0" algn="ctr">
              <a:buNone/>
            </a:pPr>
            <a:r>
              <a:rPr lang="tr-TR" altLang="tr-TR" sz="4500" b="1" dirty="0"/>
              <a:t>Planlara İlişkin </a:t>
            </a:r>
            <a:endParaRPr lang="tr-TR" altLang="tr-TR" sz="4500" b="1" dirty="0" smtClean="0"/>
          </a:p>
          <a:p>
            <a:pPr marL="0" indent="0" algn="ctr">
              <a:buNone/>
            </a:pPr>
            <a:r>
              <a:rPr lang="tr-TR" altLang="tr-TR" sz="4500" b="1" dirty="0" smtClean="0"/>
              <a:t>Yargısal Denetim</a:t>
            </a:r>
          </a:p>
          <a:p>
            <a:pPr marL="0" indent="0" algn="just">
              <a:buNone/>
            </a:pPr>
            <a:r>
              <a:rPr lang="tr-TR" altLang="tr-TR" sz="4500" dirty="0"/>
              <a:t>Mevzuatta hangi tür planın hangi kuruluş ve idare tarafından yapılacağı, yaptırılacağı ve onaylanarak yürürlüğe konulacağı düzenlenmiştir. Tüm planlar, idari bir işlem özelliği taşımaktadır. Bu nedenle, Anayasa’da belirtildiği şekilde yargının denetimine tabi olacaktır. </a:t>
            </a:r>
          </a:p>
          <a:p>
            <a:pPr marL="0" indent="0" algn="just">
              <a:buNone/>
            </a:pPr>
            <a:r>
              <a:rPr lang="tr-TR" altLang="tr-TR" sz="4500" dirty="0" smtClean="0"/>
              <a:t>Danıştay’ın </a:t>
            </a:r>
            <a:r>
              <a:rPr lang="tr-TR" altLang="tr-TR" sz="4500" dirty="0"/>
              <a:t>da yerleşik içtihatlarında belirtildiği gibi, imar planları, hukuki açıdan genel düzenleyici işlem niteliğindedir. Bu açıdan bakıldığında, planlar bireyler için kazanılmış hak </a:t>
            </a:r>
            <a:r>
              <a:rPr lang="tr-TR" altLang="tr-TR" sz="4500" dirty="0" smtClean="0"/>
              <a:t>doğurmaz</a:t>
            </a:r>
            <a:r>
              <a:rPr lang="tr-TR" altLang="tr-TR" sz="4500" i="1" dirty="0" smtClean="0"/>
              <a:t>. </a:t>
            </a:r>
            <a:r>
              <a:rPr lang="tr-TR" altLang="tr-TR" sz="4500" dirty="0" smtClean="0"/>
              <a:t>Bu </a:t>
            </a:r>
            <a:r>
              <a:rPr lang="tr-TR" altLang="tr-TR" sz="4500" dirty="0"/>
              <a:t>nedenle, planlarla ilgili olarak idari yargı mercilerine yapılacak itirazlar, 2577 sayılı Kanun uyarınca yetkili idari yargı mercilerinde incelenerek hukuki denetime tabi tutulacaktır. </a:t>
            </a:r>
          </a:p>
          <a:p>
            <a:pPr marL="0" indent="0" algn="just">
              <a:buNone/>
            </a:pPr>
            <a:endParaRPr lang="tr-TR" altLang="tr-TR" sz="6000" dirty="0"/>
          </a:p>
          <a:p>
            <a:pPr marL="0" indent="0" algn="ctr">
              <a:buNone/>
            </a:pPr>
            <a:endParaRPr lang="tr-TR" sz="6000" b="1" dirty="0"/>
          </a:p>
        </p:txBody>
      </p:sp>
    </p:spTree>
    <p:extLst>
      <p:ext uri="{BB962C8B-B14F-4D97-AF65-F5344CB8AC3E}">
        <p14:creationId xmlns:p14="http://schemas.microsoft.com/office/powerpoint/2010/main" val="366173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47500" lnSpcReduction="20000"/>
          </a:bodyPr>
          <a:lstStyle/>
          <a:p>
            <a:pPr marL="0" indent="0" algn="ctr">
              <a:buNone/>
            </a:pPr>
            <a:endParaRPr lang="tr-TR" sz="4000" dirty="0"/>
          </a:p>
          <a:p>
            <a:pPr algn="just">
              <a:buFontTx/>
              <a:buNone/>
            </a:pPr>
            <a:r>
              <a:rPr lang="tr-TR" altLang="tr-TR" sz="6000" dirty="0"/>
              <a:t>Planların yürürlüğe girmesiyle birlikte dava açma süresi de başlayacaktır. Bu süre, planın kesinleşmesinden itibaren 60 gündür. Planlardaki değişiklikler de aynı kurallara tabidir. </a:t>
            </a:r>
            <a:endParaRPr lang="tr-TR" altLang="tr-TR" sz="6000" dirty="0" smtClean="0"/>
          </a:p>
          <a:p>
            <a:pPr algn="just">
              <a:buFontTx/>
              <a:buNone/>
            </a:pPr>
            <a:r>
              <a:rPr lang="tr-TR" altLang="tr-TR" sz="6000" dirty="0" smtClean="0"/>
              <a:t>Hukuki </a:t>
            </a:r>
            <a:r>
              <a:rPr lang="tr-TR" altLang="tr-TR" sz="6000" dirty="0"/>
              <a:t>düzenlemelere göre imar planları aleni olmalarının yanı sıra, kamu yararı göz önüne alınarak hazırlanan, yani kamu yararını gözeten idari işlemlerdendir. Bu durumda bunların iptal davaları eliyle yargısal denetimi kamu yararı içermektedir.</a:t>
            </a:r>
          </a:p>
        </p:txBody>
      </p:sp>
    </p:spTree>
    <p:extLst>
      <p:ext uri="{BB962C8B-B14F-4D97-AF65-F5344CB8AC3E}">
        <p14:creationId xmlns:p14="http://schemas.microsoft.com/office/powerpoint/2010/main" val="366173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a:bodyPr>
          <a:lstStyle/>
          <a:p>
            <a:pPr marL="0" indent="0" algn="ctr">
              <a:buNone/>
            </a:pPr>
            <a:endParaRPr lang="tr-TR" sz="4000" dirty="0"/>
          </a:p>
          <a:p>
            <a:pPr marL="0" indent="0" algn="ctr">
              <a:buNone/>
            </a:pPr>
            <a:r>
              <a:rPr lang="tr-TR" sz="6000" b="1" dirty="0" smtClean="0"/>
              <a:t>KAMULAŞTIRMASIZ </a:t>
            </a:r>
          </a:p>
          <a:p>
            <a:pPr marL="0" indent="0" algn="ctr">
              <a:buNone/>
            </a:pPr>
            <a:r>
              <a:rPr lang="tr-TR" sz="6000" b="1" dirty="0" smtClean="0"/>
              <a:t>EL ATMA </a:t>
            </a:r>
            <a:endParaRPr lang="tr-TR" sz="6000" b="1" dirty="0"/>
          </a:p>
        </p:txBody>
      </p:sp>
    </p:spTree>
    <p:extLst>
      <p:ext uri="{BB962C8B-B14F-4D97-AF65-F5344CB8AC3E}">
        <p14:creationId xmlns:p14="http://schemas.microsoft.com/office/powerpoint/2010/main" val="366173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a:bodyPr>
          <a:lstStyle/>
          <a:p>
            <a:pPr marL="0" indent="0" algn="ctr">
              <a:buNone/>
            </a:pPr>
            <a:r>
              <a:rPr lang="tr-TR" sz="4000" dirty="0" smtClean="0"/>
              <a:t>Kamulaştırmasız El Atma Türleri</a:t>
            </a:r>
          </a:p>
          <a:p>
            <a:pPr marL="742950" indent="-742950" algn="ctr">
              <a:buFont typeface="+mj-lt"/>
              <a:buAutoNum type="arabicPeriod"/>
            </a:pPr>
            <a:r>
              <a:rPr lang="tr-TR" sz="4000" dirty="0" smtClean="0"/>
              <a:t>Fiili El Atma</a:t>
            </a:r>
          </a:p>
          <a:p>
            <a:pPr marL="742950" indent="-742950" algn="ctr">
              <a:buFont typeface="+mj-lt"/>
              <a:buAutoNum type="arabicPeriod"/>
            </a:pPr>
            <a:r>
              <a:rPr lang="tr-TR" sz="4000" dirty="0" smtClean="0"/>
              <a:t>Hukuki El Atma</a:t>
            </a:r>
          </a:p>
          <a:p>
            <a:pPr marL="742950" indent="-742950" algn="ctr">
              <a:buFont typeface="+mj-lt"/>
              <a:buAutoNum type="arabicPeriod"/>
            </a:pPr>
            <a:r>
              <a:rPr lang="tr-TR" sz="4000" dirty="0" smtClean="0"/>
              <a:t>Karma El Atma</a:t>
            </a:r>
          </a:p>
        </p:txBody>
      </p:sp>
    </p:spTree>
    <p:extLst>
      <p:ext uri="{BB962C8B-B14F-4D97-AF65-F5344CB8AC3E}">
        <p14:creationId xmlns:p14="http://schemas.microsoft.com/office/powerpoint/2010/main" val="366173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85000" lnSpcReduction="20000"/>
          </a:bodyPr>
          <a:lstStyle/>
          <a:p>
            <a:pPr marL="0" indent="0" algn="ctr">
              <a:lnSpc>
                <a:spcPct val="100000"/>
              </a:lnSpc>
              <a:spcBef>
                <a:spcPts val="0"/>
              </a:spcBef>
              <a:buNone/>
            </a:pPr>
            <a:r>
              <a:rPr lang="tr-TR" sz="4000" b="1" dirty="0" smtClean="0">
                <a:solidFill>
                  <a:srgbClr val="FF0000"/>
                </a:solidFill>
              </a:rPr>
              <a:t>Kamulaştırmasız </a:t>
            </a:r>
            <a:r>
              <a:rPr lang="tr-TR" sz="4000" b="1" dirty="0">
                <a:solidFill>
                  <a:srgbClr val="FF0000"/>
                </a:solidFill>
              </a:rPr>
              <a:t>El </a:t>
            </a:r>
            <a:r>
              <a:rPr lang="tr-TR" sz="4000" b="1" dirty="0" smtClean="0">
                <a:solidFill>
                  <a:srgbClr val="FF0000"/>
                </a:solidFill>
              </a:rPr>
              <a:t>Koyma Kavramı</a:t>
            </a:r>
          </a:p>
          <a:p>
            <a:pPr marL="0" indent="0" algn="just">
              <a:lnSpc>
                <a:spcPct val="100000"/>
              </a:lnSpc>
              <a:spcBef>
                <a:spcPts val="0"/>
              </a:spcBef>
              <a:buNone/>
            </a:pPr>
            <a:endParaRPr lang="tr-TR" sz="4000" b="1" dirty="0"/>
          </a:p>
          <a:p>
            <a:pPr marL="0" indent="0" algn="just">
              <a:lnSpc>
                <a:spcPct val="100000"/>
              </a:lnSpc>
              <a:spcBef>
                <a:spcPts val="0"/>
              </a:spcBef>
              <a:buNone/>
            </a:pPr>
            <a:r>
              <a:rPr lang="tr-TR" sz="3400" dirty="0"/>
              <a:t>Kamulaştırma yapmaya yetkili devlet kamu tüzel kişileri kamu kurumları veya kamu yararı bulunması halinde adlarına kamulaştırma yapılacak gerçek ve özel hukuk tüzel kişileri, Anayasa ve yasalara uygun bir kamulaştırma işlemi yapmaksızın, bir kimsenin mülkiyetinde bulunan taşınmaz malına sahiplenme kastı ile ve kalıcı olarak el koyup, taşınmaz  üzerine bir tesis veya bina yapar yahut da o taşınmaz malı bir hizmete tahsis ederek mal sahibinin taşınmaz üzerinde dilediği gibi kullanma hakkını engellerse, kamulaştırmasız el koymuş sayılır.</a:t>
            </a:r>
          </a:p>
          <a:p>
            <a:pPr marL="0" indent="0" algn="just">
              <a:lnSpc>
                <a:spcPct val="100000"/>
              </a:lnSpc>
              <a:spcBef>
                <a:spcPts val="0"/>
              </a:spcBef>
              <a:buNone/>
            </a:pPr>
            <a:endParaRPr lang="tr-TR" sz="4000" dirty="0"/>
          </a:p>
        </p:txBody>
      </p:sp>
    </p:spTree>
    <p:extLst>
      <p:ext uri="{BB962C8B-B14F-4D97-AF65-F5344CB8AC3E}">
        <p14:creationId xmlns:p14="http://schemas.microsoft.com/office/powerpoint/2010/main" val="3100705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77500" lnSpcReduction="20000"/>
          </a:bodyPr>
          <a:lstStyle/>
          <a:p>
            <a:pPr marL="0" indent="0" algn="ctr">
              <a:buNone/>
            </a:pPr>
            <a:r>
              <a:rPr lang="tr-TR" sz="4000" dirty="0"/>
              <a:t>KAMULAŞTIRMASIZ EL ATMANIN </a:t>
            </a:r>
            <a:r>
              <a:rPr lang="tr-TR" sz="4000" dirty="0" smtClean="0"/>
              <a:t>UNSURLARI – 1</a:t>
            </a:r>
          </a:p>
          <a:p>
            <a:pPr marL="0" indent="0">
              <a:buNone/>
            </a:pPr>
            <a:r>
              <a:rPr lang="tr-TR" sz="4000" dirty="0"/>
              <a:t/>
            </a:r>
            <a:br>
              <a:rPr lang="tr-TR" sz="4000" dirty="0"/>
            </a:br>
            <a:r>
              <a:rPr lang="tr-TR" sz="4000" dirty="0"/>
              <a:t>1. Kamulaştırma Yetkisi Bulunan Kurum Ya da Kuruluşlarca El Atılması.</a:t>
            </a:r>
            <a:br>
              <a:rPr lang="tr-TR" sz="4000" dirty="0"/>
            </a:br>
            <a:r>
              <a:rPr lang="tr-TR" sz="4000" dirty="0"/>
              <a:t>2. Kamulaştırmasız El Atma Fiilinin İdare'nin Görev Alanına Giren Konular İçin Yapılmış Olması</a:t>
            </a:r>
            <a:br>
              <a:rPr lang="tr-TR" sz="4000" dirty="0"/>
            </a:br>
            <a:r>
              <a:rPr lang="tr-TR" sz="4000" dirty="0"/>
              <a:t>3. Usulüne Uygun Kamulaştırma Kararının Alınmamış Olması</a:t>
            </a:r>
            <a:br>
              <a:rPr lang="tr-TR" sz="4000" dirty="0"/>
            </a:br>
            <a:r>
              <a:rPr lang="tr-TR" sz="4000" dirty="0"/>
              <a:t>4. Özel Mülkiyetteki Bir Taşınmaza El Konulması</a:t>
            </a:r>
            <a:br>
              <a:rPr lang="tr-TR" sz="4000" dirty="0"/>
            </a:br>
            <a:endParaRPr lang="tr-TR" sz="4000" dirty="0"/>
          </a:p>
        </p:txBody>
      </p:sp>
    </p:spTree>
    <p:extLst>
      <p:ext uri="{BB962C8B-B14F-4D97-AF65-F5344CB8AC3E}">
        <p14:creationId xmlns:p14="http://schemas.microsoft.com/office/powerpoint/2010/main" val="3429613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62500" lnSpcReduction="20000"/>
          </a:bodyPr>
          <a:lstStyle/>
          <a:p>
            <a:pPr marL="0" indent="0" algn="ctr">
              <a:buNone/>
            </a:pPr>
            <a:r>
              <a:rPr lang="tr-TR" sz="4000" dirty="0"/>
              <a:t>KAMULAŞTIRMASIZ EL ATMANIN UNSURLARI </a:t>
            </a:r>
            <a:r>
              <a:rPr lang="tr-TR" sz="4000" dirty="0" smtClean="0"/>
              <a:t>– 2</a:t>
            </a:r>
          </a:p>
          <a:p>
            <a:pPr marL="0" indent="0">
              <a:buNone/>
            </a:pPr>
            <a:endParaRPr lang="tr-TR" sz="4000" dirty="0" smtClean="0"/>
          </a:p>
          <a:p>
            <a:pPr marL="0" indent="0">
              <a:buNone/>
            </a:pPr>
            <a:r>
              <a:rPr lang="tr-TR" sz="4000" dirty="0" smtClean="0"/>
              <a:t>5</a:t>
            </a:r>
            <a:r>
              <a:rPr lang="tr-TR" sz="4000" dirty="0"/>
              <a:t>. Taşınmaza İdare Tarafından Fiilen veya Hukuken El Konulması</a:t>
            </a:r>
            <a:br>
              <a:rPr lang="tr-TR" sz="4000" dirty="0"/>
            </a:br>
            <a:r>
              <a:rPr lang="tr-TR" sz="4000" dirty="0"/>
              <a:t>6. İdarenin Taşınmaza Sahiplenme Kastı İle El Koyması, El Koymanın Devamlı Olması ve Mülkiyet Hakkına Zarar Vermesi</a:t>
            </a:r>
            <a:br>
              <a:rPr lang="tr-TR" sz="4000" dirty="0"/>
            </a:br>
            <a:r>
              <a:rPr lang="tr-TR" sz="4000" dirty="0"/>
              <a:t>7. İdarenin Taşınmaza Kamulaştırma Yapmadan veya Kamulaştırma İşlemine Başlamasına Rağmen Bu İşlemi Tamamlayıp Kesinleştirmeden El Koyması</a:t>
            </a:r>
            <a:br>
              <a:rPr lang="tr-TR" sz="4000" dirty="0"/>
            </a:br>
            <a:r>
              <a:rPr lang="tr-TR" sz="4000" dirty="0"/>
              <a:t>8. Hukuka Uygunluk Hallerinin Bulunmaması.</a:t>
            </a:r>
          </a:p>
          <a:p>
            <a:pPr marL="0" indent="0" algn="ctr">
              <a:buNone/>
            </a:pPr>
            <a:endParaRPr lang="tr-TR" sz="4000" dirty="0"/>
          </a:p>
        </p:txBody>
      </p:sp>
    </p:spTree>
    <p:extLst>
      <p:ext uri="{BB962C8B-B14F-4D97-AF65-F5344CB8AC3E}">
        <p14:creationId xmlns:p14="http://schemas.microsoft.com/office/powerpoint/2010/main" val="366173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62500" lnSpcReduction="20000"/>
          </a:bodyPr>
          <a:lstStyle/>
          <a:p>
            <a:pPr marL="0" indent="0" algn="just">
              <a:buNone/>
            </a:pPr>
            <a:r>
              <a:rPr lang="tr-TR" sz="4000" dirty="0" smtClean="0">
                <a:solidFill>
                  <a:srgbClr val="FF0000"/>
                </a:solidFill>
              </a:rPr>
              <a:t>Kamulaştırmasız </a:t>
            </a:r>
            <a:r>
              <a:rPr lang="tr-TR" sz="4000" dirty="0">
                <a:solidFill>
                  <a:srgbClr val="FF0000"/>
                </a:solidFill>
              </a:rPr>
              <a:t>el koyma şekillerine </a:t>
            </a:r>
            <a:r>
              <a:rPr lang="tr-TR" sz="4000" dirty="0" smtClean="0">
                <a:solidFill>
                  <a:srgbClr val="FF0000"/>
                </a:solidFill>
              </a:rPr>
              <a:t>örnekler  - 1</a:t>
            </a:r>
            <a:endParaRPr lang="tr-TR" sz="4000" dirty="0">
              <a:solidFill>
                <a:srgbClr val="FF0000"/>
              </a:solidFill>
            </a:endParaRPr>
          </a:p>
          <a:p>
            <a:pPr marL="342900" lvl="0" indent="-342900" algn="just">
              <a:buFont typeface="Wingdings" pitchFamily="2" charset="2"/>
              <a:buChar char="Ø"/>
            </a:pPr>
            <a:r>
              <a:rPr lang="tr-TR" sz="4000" dirty="0"/>
              <a:t>Kamu yararı kararı alınan hallerde; kamulaştırma işlemleri tamamlanmaksızın idarenin, taşınmazlara el </a:t>
            </a:r>
            <a:r>
              <a:rPr lang="tr-TR" sz="4000" dirty="0" smtClean="0"/>
              <a:t>koyması</a:t>
            </a:r>
            <a:endParaRPr lang="tr-TR" sz="4000" dirty="0"/>
          </a:p>
          <a:p>
            <a:pPr marL="342900" lvl="0" indent="-342900" algn="just">
              <a:buFont typeface="Wingdings" pitchFamily="2" charset="2"/>
              <a:buChar char="Ø"/>
            </a:pPr>
            <a:r>
              <a:rPr lang="tr-TR" sz="4000" dirty="0"/>
              <a:t>İdarenin usulüne uygun olarak yapmış olduğu kamulaştırma işleminde </a:t>
            </a:r>
            <a:r>
              <a:rPr lang="tr-TR" sz="4000" dirty="0">
                <a:solidFill>
                  <a:srgbClr val="FF0000"/>
                </a:solidFill>
              </a:rPr>
              <a:t>kamulaştırma sınırlarının dışına çıkarak</a:t>
            </a:r>
            <a:r>
              <a:rPr lang="tr-TR" sz="4000" dirty="0"/>
              <a:t>, taşınmazın </a:t>
            </a:r>
            <a:r>
              <a:rPr lang="tr-TR" sz="4000" dirty="0">
                <a:solidFill>
                  <a:srgbClr val="FF0000"/>
                </a:solidFill>
              </a:rPr>
              <a:t>kamulaştırma projesi dahilinde olmayan bölümlerine de el </a:t>
            </a:r>
            <a:r>
              <a:rPr lang="tr-TR" sz="4000" dirty="0" smtClean="0">
                <a:solidFill>
                  <a:srgbClr val="FF0000"/>
                </a:solidFill>
              </a:rPr>
              <a:t>koyması</a:t>
            </a:r>
            <a:endParaRPr lang="tr-TR" sz="4000" dirty="0">
              <a:solidFill>
                <a:srgbClr val="FF0000"/>
              </a:solidFill>
            </a:endParaRPr>
          </a:p>
          <a:p>
            <a:pPr marL="342900" lvl="0" indent="-342900" algn="just">
              <a:buFont typeface="Wingdings" pitchFamily="2" charset="2"/>
              <a:buChar char="Ø"/>
            </a:pPr>
            <a:r>
              <a:rPr lang="tr-TR" sz="4000" dirty="0"/>
              <a:t>Belediyelerce yapılan imar uygulamaları sırasında, imar kanunu hükümleri uyarınca düzenlemeye tabi tutulan taşınmazların, kamu hizmetleri için ayrılıp üzerinde kamu tesisleri bulunan alanlara </a:t>
            </a:r>
            <a:r>
              <a:rPr lang="tr-TR" sz="4000" dirty="0" err="1"/>
              <a:t>hisselendirilmesi</a:t>
            </a:r>
            <a:r>
              <a:rPr lang="tr-TR" sz="4000" dirty="0" smtClean="0"/>
              <a:t>,</a:t>
            </a:r>
            <a:endParaRPr lang="tr-TR" sz="4000" dirty="0"/>
          </a:p>
        </p:txBody>
      </p:sp>
    </p:spTree>
    <p:extLst>
      <p:ext uri="{BB962C8B-B14F-4D97-AF65-F5344CB8AC3E}">
        <p14:creationId xmlns:p14="http://schemas.microsoft.com/office/powerpoint/2010/main" val="3290983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77500" lnSpcReduction="20000"/>
          </a:bodyPr>
          <a:lstStyle/>
          <a:p>
            <a:pPr marL="0" indent="0" algn="just">
              <a:buNone/>
            </a:pPr>
            <a:r>
              <a:rPr lang="tr-TR" sz="4000" dirty="0" smtClean="0">
                <a:solidFill>
                  <a:srgbClr val="FF0000"/>
                </a:solidFill>
              </a:rPr>
              <a:t>Kamulaştırmasız </a:t>
            </a:r>
            <a:r>
              <a:rPr lang="tr-TR" sz="4000" dirty="0">
                <a:solidFill>
                  <a:srgbClr val="FF0000"/>
                </a:solidFill>
              </a:rPr>
              <a:t>el koyma şekillerine </a:t>
            </a:r>
            <a:r>
              <a:rPr lang="tr-TR" sz="4000" dirty="0" smtClean="0">
                <a:solidFill>
                  <a:srgbClr val="FF0000"/>
                </a:solidFill>
              </a:rPr>
              <a:t>örnekler - 2</a:t>
            </a:r>
            <a:endParaRPr lang="tr-TR" sz="4000" dirty="0">
              <a:solidFill>
                <a:srgbClr val="FF0000"/>
              </a:solidFill>
            </a:endParaRPr>
          </a:p>
          <a:p>
            <a:pPr marL="342900" lvl="0" indent="-342900" algn="just">
              <a:buFont typeface="Wingdings" pitchFamily="2" charset="2"/>
              <a:buChar char="Ø"/>
            </a:pPr>
            <a:r>
              <a:rPr lang="tr-TR" sz="4000" dirty="0" smtClean="0"/>
              <a:t>İmar </a:t>
            </a:r>
            <a:r>
              <a:rPr lang="tr-TR" sz="4000" dirty="0"/>
              <a:t>uygulamaları sırasında, imar kanunu hükümleri uyarınca düzenlemeye tabi tutulan taşınmazlardan, </a:t>
            </a:r>
            <a:r>
              <a:rPr lang="tr-TR" sz="4000" dirty="0">
                <a:solidFill>
                  <a:srgbClr val="FF0000"/>
                </a:solidFill>
              </a:rPr>
              <a:t>yasal olarak kesilmesi gereken</a:t>
            </a:r>
            <a:r>
              <a:rPr lang="tr-TR" sz="4000" dirty="0"/>
              <a:t> </a:t>
            </a:r>
            <a:r>
              <a:rPr lang="tr-TR" sz="4000" dirty="0">
                <a:solidFill>
                  <a:srgbClr val="FF0000"/>
                </a:solidFill>
              </a:rPr>
              <a:t>imar DOP miktarından fazlasının kesilmesi suretiyle kamu   hizmetlerine tahsis </a:t>
            </a:r>
            <a:r>
              <a:rPr lang="tr-TR" sz="4000" dirty="0" smtClean="0">
                <a:solidFill>
                  <a:srgbClr val="FF0000"/>
                </a:solidFill>
              </a:rPr>
              <a:t>edilmesi, </a:t>
            </a:r>
            <a:r>
              <a:rPr lang="tr-TR" sz="4000" dirty="0" smtClean="0"/>
              <a:t>şeklinde </a:t>
            </a:r>
            <a:r>
              <a:rPr lang="tr-TR" sz="4000" dirty="0"/>
              <a:t>olmaktadır</a:t>
            </a:r>
            <a:r>
              <a:rPr lang="tr-TR" sz="4000" dirty="0" smtClean="0"/>
              <a:t>.</a:t>
            </a:r>
          </a:p>
          <a:p>
            <a:pPr marL="342900" lvl="0" indent="-342900" algn="just">
              <a:buFont typeface="Wingdings" pitchFamily="2" charset="2"/>
              <a:buChar char="Ø"/>
            </a:pPr>
            <a:r>
              <a:rPr lang="tr-TR" sz="4000" dirty="0" smtClean="0"/>
              <a:t>FİİLİ EL KOYMA / HUKUKİ EL KOYMA / KARMA EYLEMLER</a:t>
            </a:r>
            <a:endParaRPr lang="tr-TR" sz="4000" dirty="0"/>
          </a:p>
        </p:txBody>
      </p:sp>
    </p:spTree>
    <p:extLst>
      <p:ext uri="{BB962C8B-B14F-4D97-AF65-F5344CB8AC3E}">
        <p14:creationId xmlns:p14="http://schemas.microsoft.com/office/powerpoint/2010/main" val="917304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lnSpcReduction="10000"/>
          </a:bodyPr>
          <a:lstStyle/>
          <a:p>
            <a:pPr marL="0" indent="0">
              <a:buNone/>
            </a:pPr>
            <a:r>
              <a:rPr lang="tr-TR" sz="4000" b="1" dirty="0" smtClean="0"/>
              <a:t>Kamulaştırmasız El Atma Konusunda Yargıtay'ın </a:t>
            </a:r>
            <a:r>
              <a:rPr lang="tr-TR" sz="4000" b="1" dirty="0"/>
              <a:t>İçtihadı Birleştirme </a:t>
            </a:r>
            <a:r>
              <a:rPr lang="tr-TR" sz="4000" b="1" dirty="0" smtClean="0"/>
              <a:t>Kararları - 1</a:t>
            </a:r>
          </a:p>
          <a:p>
            <a:pPr marL="0" indent="0">
              <a:buNone/>
            </a:pPr>
            <a:r>
              <a:rPr lang="tr-TR" sz="4000" dirty="0"/>
              <a:t>İlk olarak Yargıtay’ın 16.05.1956 gün ve 1956/1-6  sayılı </a:t>
            </a:r>
            <a:r>
              <a:rPr lang="tr-TR" sz="4000" dirty="0" err="1"/>
              <a:t>İBK’ı</a:t>
            </a:r>
            <a:r>
              <a:rPr lang="tr-TR" sz="4000" dirty="0"/>
              <a:t> ile tanımlanmıştır. Kamulaştırmasız el koymaya ilişkin davaların temelini </a:t>
            </a:r>
            <a:r>
              <a:rPr lang="tr-TR" sz="4000" dirty="0" smtClean="0"/>
              <a:t>oluşturan karardır.</a:t>
            </a:r>
          </a:p>
          <a:p>
            <a:pPr marL="0" indent="0">
              <a:buNone/>
            </a:pPr>
            <a:endParaRPr lang="tr-TR" sz="4000" dirty="0"/>
          </a:p>
        </p:txBody>
      </p:sp>
    </p:spTree>
    <p:extLst>
      <p:ext uri="{BB962C8B-B14F-4D97-AF65-F5344CB8AC3E}">
        <p14:creationId xmlns:p14="http://schemas.microsoft.com/office/powerpoint/2010/main" val="1515193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92500" lnSpcReduction="10000"/>
          </a:bodyPr>
          <a:lstStyle/>
          <a:p>
            <a:pPr marL="0" indent="0">
              <a:buNone/>
            </a:pPr>
            <a:r>
              <a:rPr lang="tr-TR" sz="4000" b="1" dirty="0" smtClean="0"/>
              <a:t>Kamulaştırmasız El Atma Konusunda Yargıtay'ın </a:t>
            </a:r>
            <a:r>
              <a:rPr lang="tr-TR" sz="4000" b="1" dirty="0"/>
              <a:t>İçtihadı Birleştirme </a:t>
            </a:r>
            <a:r>
              <a:rPr lang="tr-TR" sz="4000" b="1" dirty="0" smtClean="0"/>
              <a:t>Kararları - 2</a:t>
            </a:r>
          </a:p>
          <a:p>
            <a:r>
              <a:rPr lang="tr-TR" sz="4000" dirty="0"/>
              <a:t>16.05.1956 gün, E.1, K.7 sayılı İçtihadı Birleştirme </a:t>
            </a:r>
            <a:r>
              <a:rPr lang="tr-TR" sz="4000" dirty="0" smtClean="0"/>
              <a:t>Kararı</a:t>
            </a:r>
          </a:p>
          <a:p>
            <a:r>
              <a:rPr lang="tr-TR" sz="4000" dirty="0" smtClean="0"/>
              <a:t>11.02.1959 </a:t>
            </a:r>
            <a:r>
              <a:rPr lang="tr-TR" sz="4000" dirty="0"/>
              <a:t>gün, E.1958/17, K.1959/15 sayılı İçtihadı Birleştirme Kararı .....</a:t>
            </a:r>
          </a:p>
        </p:txBody>
      </p:sp>
    </p:spTree>
    <p:extLst>
      <p:ext uri="{BB962C8B-B14F-4D97-AF65-F5344CB8AC3E}">
        <p14:creationId xmlns:p14="http://schemas.microsoft.com/office/powerpoint/2010/main" val="372641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92500" lnSpcReduction="10000"/>
          </a:bodyPr>
          <a:lstStyle/>
          <a:p>
            <a:pPr marL="0" indent="0">
              <a:buNone/>
            </a:pPr>
            <a:r>
              <a:rPr lang="tr-TR" sz="4000" b="1" dirty="0" smtClean="0"/>
              <a:t>Hukuki El Atma Konusunda Yargıtay'ın </a:t>
            </a:r>
            <a:r>
              <a:rPr lang="tr-TR" sz="4000" b="1" dirty="0"/>
              <a:t>İçtihadı Birleştirme </a:t>
            </a:r>
            <a:r>
              <a:rPr lang="tr-TR" sz="4000" b="1" dirty="0" smtClean="0"/>
              <a:t>Kararları </a:t>
            </a:r>
          </a:p>
          <a:p>
            <a:pPr marL="0" indent="0">
              <a:buNone/>
            </a:pPr>
            <a:r>
              <a:rPr lang="tr-TR" sz="4000" dirty="0"/>
              <a:t>Yargıtay Hukuk Genel Kurulunun 15.12.2010 tarih ve 2010/5–662 Esas, 2010/652 Karar sayılı </a:t>
            </a:r>
            <a:r>
              <a:rPr lang="tr-TR" sz="4000" dirty="0" smtClean="0"/>
              <a:t>kararı</a:t>
            </a:r>
          </a:p>
          <a:p>
            <a:pPr marL="0" indent="0">
              <a:buNone/>
            </a:pPr>
            <a:r>
              <a:rPr lang="tr-TR" sz="4000" dirty="0" smtClean="0"/>
              <a:t>Hukuki el atmaya ilişkin </a:t>
            </a:r>
            <a:r>
              <a:rPr lang="tr-TR" sz="4000" dirty="0"/>
              <a:t>davaların temelini </a:t>
            </a:r>
            <a:r>
              <a:rPr lang="tr-TR" sz="4000" dirty="0" smtClean="0"/>
              <a:t>oluşturan karardır.</a:t>
            </a:r>
          </a:p>
          <a:p>
            <a:pPr marL="0" indent="0">
              <a:buNone/>
            </a:pPr>
            <a:endParaRPr lang="tr-TR" sz="4000" dirty="0"/>
          </a:p>
        </p:txBody>
      </p:sp>
    </p:spTree>
    <p:extLst>
      <p:ext uri="{BB962C8B-B14F-4D97-AF65-F5344CB8AC3E}">
        <p14:creationId xmlns:p14="http://schemas.microsoft.com/office/powerpoint/2010/main" val="2759574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77500" lnSpcReduction="20000"/>
          </a:bodyPr>
          <a:lstStyle/>
          <a:p>
            <a:pPr marL="0" indent="0" algn="ctr">
              <a:buNone/>
            </a:pPr>
            <a:r>
              <a:rPr lang="tr-TR" sz="2500" b="1" dirty="0" smtClean="0">
                <a:solidFill>
                  <a:srgbClr val="FF0000"/>
                </a:solidFill>
              </a:rPr>
              <a:t>KAMULAŞTIRMASIZ  EL  KOYMA KAVRAMININ İSTİSNALARI  -1 </a:t>
            </a:r>
            <a:endParaRPr lang="tr-TR" sz="2500" dirty="0" smtClean="0">
              <a:solidFill>
                <a:srgbClr val="FF0000"/>
              </a:solidFill>
            </a:endParaRPr>
          </a:p>
          <a:p>
            <a:r>
              <a:rPr lang="tr-TR" sz="2500" dirty="0">
                <a:solidFill>
                  <a:srgbClr val="FF0000"/>
                </a:solidFill>
              </a:rPr>
              <a:t>221 Sayılı Yasa bakımından;</a:t>
            </a:r>
          </a:p>
          <a:p>
            <a:pPr marL="0" indent="0" algn="just">
              <a:buNone/>
            </a:pPr>
            <a:r>
              <a:rPr lang="tr-TR" sz="2500" dirty="0"/>
              <a:t>09.10.1956  tarihinden önce kamulaştırma yapılmaksızın idareler tarafından fiilen kamu hizmetine tahsis olunarak el konulan taşınmazlar 221 sayılı yasa uyarınca kamulaştırılmış sayılacağından bu tarihten önceki el koymalar kamulaştırmasız el koyma niteliğinde değildir</a:t>
            </a:r>
            <a:r>
              <a:rPr lang="tr-TR" sz="2500" dirty="0" smtClean="0"/>
              <a:t>.</a:t>
            </a:r>
          </a:p>
          <a:p>
            <a:r>
              <a:rPr lang="tr-TR" sz="2500" dirty="0">
                <a:solidFill>
                  <a:srgbClr val="FF0000"/>
                </a:solidFill>
              </a:rPr>
              <a:t>3194 sayılı imar kanunu bakımından;</a:t>
            </a:r>
          </a:p>
          <a:p>
            <a:pPr marL="0" indent="0" algn="just">
              <a:buNone/>
            </a:pPr>
            <a:r>
              <a:rPr lang="tr-TR" sz="2500" dirty="0"/>
              <a:t>İmar </a:t>
            </a:r>
            <a:r>
              <a:rPr lang="tr-TR" sz="2500" dirty="0" smtClean="0"/>
              <a:t>Kanunu’nun </a:t>
            </a:r>
            <a:r>
              <a:rPr lang="tr-TR" sz="2500" dirty="0"/>
              <a:t>18. maddesi uyarınca DOP adı altında bedel ödenmeden ve yasada belirtilen oranları aşmayacak miktarlarda yapılan kesintiler kamulaştırmasız el koyma değildir. Ancak; Yargıtay uygulamasında imar uygulamasına tabi tutulan taşınmazlardan, düzenleme tarihinde yürürlükte bulunan imar kanununda belirtilen oranlarda yapılan kesintinin kamu hizmeti için ayrılan yerlere rastlayan alanlara yetmemesi nedeniyle fazla kesinti yapılması halinde de kamulaştırmasız el koyma olgusunun varlığı kabul edilmiştir. </a:t>
            </a:r>
            <a:endParaRPr lang="tr-TR" sz="2500" dirty="0" smtClean="0"/>
          </a:p>
          <a:p>
            <a:pPr marL="0" indent="0">
              <a:buNone/>
            </a:pPr>
            <a:endParaRPr lang="tr-TR" sz="2100" dirty="0"/>
          </a:p>
          <a:p>
            <a:pPr marL="0" indent="0" algn="just">
              <a:buNone/>
            </a:pPr>
            <a:endParaRPr lang="tr-TR" sz="2800" dirty="0"/>
          </a:p>
          <a:p>
            <a:pPr marL="0" indent="0" algn="just">
              <a:buNone/>
            </a:pPr>
            <a:endParaRPr lang="tr-TR" sz="2600" dirty="0"/>
          </a:p>
          <a:p>
            <a:pPr marL="0" indent="0" algn="ctr">
              <a:buNone/>
            </a:pPr>
            <a:endParaRPr lang="tr-TR" sz="4000" dirty="0"/>
          </a:p>
        </p:txBody>
      </p:sp>
    </p:spTree>
    <p:extLst>
      <p:ext uri="{BB962C8B-B14F-4D97-AF65-F5344CB8AC3E}">
        <p14:creationId xmlns:p14="http://schemas.microsoft.com/office/powerpoint/2010/main" val="786827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70000" lnSpcReduction="20000"/>
          </a:bodyPr>
          <a:lstStyle/>
          <a:p>
            <a:pPr marL="0" indent="0" algn="ctr">
              <a:buNone/>
            </a:pPr>
            <a:r>
              <a:rPr lang="tr-TR" sz="2500" b="1" dirty="0" smtClean="0">
                <a:solidFill>
                  <a:srgbClr val="FF0000"/>
                </a:solidFill>
              </a:rPr>
              <a:t>KAMULAŞTIRMASIZ  EL  KOYMA KAVRAMININ İSTİSNALARI - 2</a:t>
            </a:r>
            <a:endParaRPr lang="tr-TR" sz="2500" dirty="0" smtClean="0">
              <a:solidFill>
                <a:srgbClr val="FF0000"/>
              </a:solidFill>
            </a:endParaRPr>
          </a:p>
          <a:p>
            <a:r>
              <a:rPr lang="tr-TR" sz="2500" dirty="0" smtClean="0">
                <a:solidFill>
                  <a:srgbClr val="FF0000"/>
                </a:solidFill>
              </a:rPr>
              <a:t>İmar </a:t>
            </a:r>
            <a:r>
              <a:rPr lang="tr-TR" sz="2500" dirty="0">
                <a:solidFill>
                  <a:srgbClr val="FF0000"/>
                </a:solidFill>
              </a:rPr>
              <a:t>planlarında taşınmazın tamamının veya bir kısmının kamu hizmetleri için ayrılması;</a:t>
            </a:r>
          </a:p>
          <a:p>
            <a:pPr marL="0" indent="0" algn="just">
              <a:buNone/>
            </a:pPr>
            <a:r>
              <a:rPr lang="tr-TR" sz="2500" dirty="0" smtClean="0"/>
              <a:t>Kamulaştırmasız </a:t>
            </a:r>
            <a:r>
              <a:rPr lang="tr-TR" sz="2500" dirty="0"/>
              <a:t>el koymadan söz edebilmek için en önemli unsur idarelerin taşınmaza fiilen ve kalıcı nitelikte el koymasıdır. İdarenin fiili el koyması söz konusu değilse </a:t>
            </a:r>
            <a:r>
              <a:rPr lang="tr-TR" sz="2500" dirty="0" smtClean="0"/>
              <a:t>imar planları </a:t>
            </a:r>
            <a:r>
              <a:rPr lang="tr-TR" sz="2500" dirty="0"/>
              <a:t>ile taşınmazların yol, yeşil alan, park, okul gibi kamusal alanlara tahsis edilmesi Yargıtay içtihatlarında kamulaştırmasız el koyma olarak kabul edilmemektedir</a:t>
            </a:r>
            <a:r>
              <a:rPr lang="tr-TR" sz="2500" dirty="0" smtClean="0"/>
              <a:t>.</a:t>
            </a:r>
            <a:endParaRPr lang="tr-TR" sz="2500" dirty="0"/>
          </a:p>
          <a:p>
            <a:r>
              <a:rPr lang="tr-TR" sz="2500" dirty="0">
                <a:solidFill>
                  <a:srgbClr val="FF0000"/>
                </a:solidFill>
              </a:rPr>
              <a:t>Taşınmazların tapu kaydına kamulaştırma şerhi konulması;</a:t>
            </a:r>
          </a:p>
          <a:p>
            <a:pPr marL="0" indent="0">
              <a:buNone/>
            </a:pPr>
            <a:r>
              <a:rPr lang="tr-TR" sz="2500" dirty="0" smtClean="0"/>
              <a:t>Fiili </a:t>
            </a:r>
            <a:r>
              <a:rPr lang="tr-TR" sz="2500" dirty="0"/>
              <a:t>el koyma yaksa taşınmazların tapu kaydına konulan kamulaştırma şerhi kamulaştırmasız el atma olarak kabul edilmemektedir</a:t>
            </a:r>
            <a:r>
              <a:rPr lang="tr-TR" sz="2500" dirty="0" smtClean="0"/>
              <a:t>.</a:t>
            </a:r>
          </a:p>
          <a:p>
            <a:r>
              <a:rPr lang="tr-TR" sz="2500" dirty="0">
                <a:solidFill>
                  <a:srgbClr val="FF0000"/>
                </a:solidFill>
              </a:rPr>
              <a:t>Kamulaştırma </a:t>
            </a:r>
            <a:r>
              <a:rPr lang="tr-TR" sz="2500" dirty="0" smtClean="0">
                <a:solidFill>
                  <a:srgbClr val="FF0000"/>
                </a:solidFill>
              </a:rPr>
              <a:t>Kanunu’nun </a:t>
            </a:r>
            <a:r>
              <a:rPr lang="tr-TR" sz="2500" dirty="0">
                <a:solidFill>
                  <a:srgbClr val="FF0000"/>
                </a:solidFill>
              </a:rPr>
              <a:t>35. maddesi</a:t>
            </a:r>
            <a:r>
              <a:rPr lang="tr-TR" sz="2500" dirty="0" smtClean="0">
                <a:solidFill>
                  <a:srgbClr val="FF0000"/>
                </a:solidFill>
              </a:rPr>
              <a:t>;</a:t>
            </a:r>
            <a:endParaRPr lang="tr-TR" sz="2500" dirty="0"/>
          </a:p>
          <a:p>
            <a:pPr marL="0" indent="0">
              <a:buNone/>
            </a:pPr>
            <a:r>
              <a:rPr lang="tr-TR" sz="2500" dirty="0"/>
              <a:t>Özel parselasyon sonunda, malikin muvafakati ile kamu hizmet ve tesisleri için ayrılmış olan yerlere el konulması da yasa hükmü gereği kamulaştırmasız el koyma olarak kabul edilmemektedir.</a:t>
            </a:r>
          </a:p>
          <a:p>
            <a:pPr marL="0" indent="0">
              <a:buNone/>
            </a:pPr>
            <a:endParaRPr lang="tr-TR" sz="2100" dirty="0"/>
          </a:p>
          <a:p>
            <a:pPr marL="0" indent="0" algn="just">
              <a:buNone/>
            </a:pPr>
            <a:endParaRPr lang="tr-TR" sz="2800" dirty="0"/>
          </a:p>
          <a:p>
            <a:pPr marL="0" indent="0" algn="just">
              <a:buNone/>
            </a:pPr>
            <a:endParaRPr lang="tr-TR" sz="2600" dirty="0"/>
          </a:p>
          <a:p>
            <a:pPr marL="0" indent="0" algn="ctr">
              <a:buNone/>
            </a:pPr>
            <a:endParaRPr lang="tr-TR" sz="4000" dirty="0"/>
          </a:p>
        </p:txBody>
      </p:sp>
    </p:spTree>
    <p:extLst>
      <p:ext uri="{BB962C8B-B14F-4D97-AF65-F5344CB8AC3E}">
        <p14:creationId xmlns:p14="http://schemas.microsoft.com/office/powerpoint/2010/main" val="3212053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40000" lnSpcReduction="20000"/>
          </a:bodyPr>
          <a:lstStyle/>
          <a:p>
            <a:pPr marL="0" indent="0">
              <a:buNone/>
            </a:pPr>
            <a:r>
              <a:rPr lang="tr-TR" sz="4000" b="1" dirty="0" smtClean="0"/>
              <a:t>Kamulaştırmasız </a:t>
            </a:r>
            <a:r>
              <a:rPr lang="tr-TR" sz="4000" b="1" dirty="0"/>
              <a:t>El Atma </a:t>
            </a:r>
            <a:r>
              <a:rPr lang="tr-TR" sz="4000" b="1" dirty="0" smtClean="0"/>
              <a:t>Davalarında Görev ve Yetki</a:t>
            </a:r>
          </a:p>
          <a:p>
            <a:pPr algn="just"/>
            <a:r>
              <a:rPr lang="tr-TR" sz="4000" dirty="0"/>
              <a:t>Yargıtay’ın 11.02.1959 gün ve 1958/17 Esas, 1959/15 Karar Sayılı </a:t>
            </a:r>
            <a:r>
              <a:rPr lang="tr-TR" sz="4000" dirty="0" err="1"/>
              <a:t>ictihadı</a:t>
            </a:r>
            <a:r>
              <a:rPr lang="tr-TR" sz="4000" dirty="0"/>
              <a:t> birleştirme kararında kamulaştırmasız el koyma kavramı “İdarenin kanunsuz bir hareketi” olarak tanımlanmış ve bu eylemden kaynaklanan davaların medeni kanun hükümlerine giren mülkiyete tecavüzün önlenmesi veya haksız fiil neticesinde meydana gelen zararın tazmini davası mahiyetinde olduğu ve bu bakımdan adli yargının görevli olduğu kabul edilmiştir</a:t>
            </a:r>
            <a:r>
              <a:rPr lang="tr-TR" sz="4000" dirty="0" smtClean="0"/>
              <a:t>.</a:t>
            </a:r>
            <a:r>
              <a:rPr lang="tr-TR" sz="4000" dirty="0"/>
              <a:t> </a:t>
            </a:r>
          </a:p>
          <a:p>
            <a:pPr algn="just"/>
            <a:r>
              <a:rPr lang="tr-TR" sz="4000" dirty="0"/>
              <a:t>Bu içtihadı birleştirme kararı dikkate alınarak, Yargıtay uygulamasında, idarenin haksız fiilinden kaynaklanan ve adli yargının görev alanına giren kamulaştırmasız el koyma nedenine dayalı el atmanın önlenmesi veya taşınmaz bedelinin tahsili davalarında  </a:t>
            </a:r>
            <a:r>
              <a:rPr lang="tr-TR" sz="4000" dirty="0" err="1"/>
              <a:t>HUMK’nun</a:t>
            </a:r>
            <a:r>
              <a:rPr lang="tr-TR" sz="4000" dirty="0"/>
              <a:t> 1. maddesi uyarınca dava tarihindeki değerine göre belirlenmesi ilke olarak benimsenmiştir. Yetki konusunda ise </a:t>
            </a:r>
            <a:r>
              <a:rPr lang="tr-TR" sz="4000" dirty="0" smtClean="0"/>
              <a:t>HMK uyarınca </a:t>
            </a:r>
            <a:r>
              <a:rPr lang="tr-TR" sz="4000" dirty="0"/>
              <a:t>taşınmazın bulunduğu yer mahkemesinin yetkili olduğu kabul edilmektedir</a:t>
            </a:r>
            <a:r>
              <a:rPr lang="tr-TR" sz="4000" dirty="0" smtClean="0"/>
              <a:t>.</a:t>
            </a:r>
          </a:p>
          <a:p>
            <a:pPr algn="just"/>
            <a:r>
              <a:rPr lang="tr-TR" sz="4000" dirty="0"/>
              <a:t>Kamulaştırmasız el koyma olgusuna dayanan davalar, Yargıtay içtihatlarında idarenin yasalara aykırı eyleminden (haksız eylem) kaynaklanan davalar olarak tanımlandığından, yine Yargıtay’ın yerleşik uygulamasında, bu davalarda kamulaştırma kanunun sadece değer biçmeye ilişkin hükümlerinin kıyasen uygulanacağı, bunun dışındaki hususlarda genel hükümlere tabi olduğu kabul edilmiştir</a:t>
            </a:r>
            <a:r>
              <a:rPr lang="tr-TR" sz="4000" dirty="0" smtClean="0"/>
              <a:t>.</a:t>
            </a:r>
          </a:p>
          <a:p>
            <a:pPr algn="just"/>
            <a:r>
              <a:rPr lang="tr-TR" sz="5000" b="1" dirty="0" smtClean="0">
                <a:solidFill>
                  <a:srgbClr val="FFFF00"/>
                </a:solidFill>
              </a:rPr>
              <a:t>HUKUKİ / FİİLİ KARMA / ALANLARDA GÖREV</a:t>
            </a:r>
            <a:endParaRPr lang="tr-TR" sz="5000" b="1" dirty="0">
              <a:solidFill>
                <a:srgbClr val="FFFF00"/>
              </a:solidFill>
            </a:endParaRPr>
          </a:p>
          <a:p>
            <a:pPr algn="just"/>
            <a:endParaRPr lang="tr-TR" sz="4000" dirty="0"/>
          </a:p>
        </p:txBody>
      </p:sp>
    </p:spTree>
    <p:extLst>
      <p:ext uri="{BB962C8B-B14F-4D97-AF65-F5344CB8AC3E}">
        <p14:creationId xmlns:p14="http://schemas.microsoft.com/office/powerpoint/2010/main" val="3194020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47500" lnSpcReduction="20000"/>
          </a:bodyPr>
          <a:lstStyle/>
          <a:p>
            <a:pPr marL="0" indent="0">
              <a:buNone/>
            </a:pPr>
            <a:r>
              <a:rPr lang="tr-TR" sz="4000" b="1" dirty="0" smtClean="0"/>
              <a:t>Hukuki </a:t>
            </a:r>
            <a:r>
              <a:rPr lang="tr-TR" sz="4000" b="1" dirty="0"/>
              <a:t>El </a:t>
            </a:r>
            <a:r>
              <a:rPr lang="tr-TR" sz="4000" b="1" dirty="0" smtClean="0"/>
              <a:t>Atma</a:t>
            </a:r>
          </a:p>
          <a:p>
            <a:pPr algn="just"/>
            <a:r>
              <a:rPr lang="tr-TR" sz="4000" dirty="0"/>
              <a:t>Uygulamada hukuki el atma uygulaması genelde iki durumda karşımıza çıkmaktadır : </a:t>
            </a:r>
          </a:p>
          <a:p>
            <a:pPr marL="0" indent="0" algn="just">
              <a:buNone/>
            </a:pPr>
            <a:r>
              <a:rPr lang="tr-TR" sz="4000" dirty="0"/>
              <a:t>1) İmar planı ile bir kişinin taşınmazının yol, park, okul alanı, yeşil saha, ibadet yeri gibi alanlara ayrılmış olması.</a:t>
            </a:r>
          </a:p>
          <a:p>
            <a:pPr marL="0" indent="0" algn="just">
              <a:buNone/>
            </a:pPr>
            <a:r>
              <a:rPr lang="tr-TR" sz="4000" dirty="0"/>
              <a:t>2) </a:t>
            </a:r>
            <a:r>
              <a:rPr lang="tr-TR" sz="4000" dirty="0" err="1"/>
              <a:t>Kadastral</a:t>
            </a:r>
            <a:r>
              <a:rPr lang="tr-TR" sz="4000" dirty="0"/>
              <a:t> bir parselde yapılan imar uygulaması sonucunda, uygulama alanında taşınmazı olan bir kişilerden taşınmazların % </a:t>
            </a:r>
            <a:r>
              <a:rPr lang="tr-TR" sz="4000" dirty="0" smtClean="0"/>
              <a:t>45’i </a:t>
            </a:r>
            <a:r>
              <a:rPr lang="tr-TR" sz="4000" dirty="0"/>
              <a:t>geçmemek üzere ve bedelsiz olarak düzenleme ortaklık payı (DOP) alınması.</a:t>
            </a:r>
          </a:p>
          <a:p>
            <a:pPr marL="0" indent="0">
              <a:buNone/>
            </a:pPr>
            <a:endParaRPr lang="tr-TR" sz="4000" dirty="0"/>
          </a:p>
          <a:p>
            <a:pPr marL="0" indent="0" algn="just">
              <a:buNone/>
            </a:pPr>
            <a:r>
              <a:rPr lang="tr-TR" sz="4000" dirty="0"/>
              <a:t>1/1000 ölçekli Uygulama İmar Planı’nda yol, otopark, çocuk bahçesi, yeşil alan, park, okul alanı, ibadet yeri vb. olarak belirlenen veya Düzenleme Ortaklık Payı (DOP) kesilmesi sonucunda kamu binaları niteliğindeki taşınmazlarda paydaş olan yurttaşlarımız, etrafındaki neredeyse tüm taşınmazlar imar hakkı elde ettiği halde, imar hakkı alamamakta ve taşınmazları uzun yıllar boyu kamulaştırılmamaktadır. </a:t>
            </a:r>
          </a:p>
          <a:p>
            <a:pPr marL="0" indent="0">
              <a:buNone/>
            </a:pPr>
            <a:endParaRPr lang="tr-TR" sz="4000" dirty="0"/>
          </a:p>
        </p:txBody>
      </p:sp>
    </p:spTree>
    <p:extLst>
      <p:ext uri="{BB962C8B-B14F-4D97-AF65-F5344CB8AC3E}">
        <p14:creationId xmlns:p14="http://schemas.microsoft.com/office/powerpoint/2010/main" val="121176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77500" lnSpcReduction="20000"/>
          </a:bodyPr>
          <a:lstStyle/>
          <a:p>
            <a:pPr marL="0" indent="0" algn="ctr">
              <a:buNone/>
            </a:pPr>
            <a:r>
              <a:rPr lang="tr-TR" sz="4000" b="1" dirty="0" smtClean="0"/>
              <a:t>Hukuki </a:t>
            </a:r>
            <a:r>
              <a:rPr lang="tr-TR" sz="4000" b="1" dirty="0"/>
              <a:t>El </a:t>
            </a:r>
            <a:r>
              <a:rPr lang="tr-TR" sz="4000" b="1" dirty="0" smtClean="0"/>
              <a:t>Atmanın Unsurları</a:t>
            </a:r>
          </a:p>
          <a:p>
            <a:pPr marL="742950" indent="-742950">
              <a:buFont typeface="+mj-lt"/>
              <a:buAutoNum type="arabicPeriod"/>
            </a:pPr>
            <a:r>
              <a:rPr lang="tr-TR" sz="4000" dirty="0" smtClean="0"/>
              <a:t>Onaylanmış </a:t>
            </a:r>
            <a:r>
              <a:rPr lang="tr-TR" sz="4000" dirty="0"/>
              <a:t>ve kesinleşmiş bir imar planı olmalı </a:t>
            </a:r>
            <a:endParaRPr lang="tr-TR" sz="4000" dirty="0" smtClean="0"/>
          </a:p>
          <a:p>
            <a:pPr marL="742950" indent="-742950">
              <a:buFont typeface="+mj-lt"/>
              <a:buAutoNum type="arabicPeriod"/>
            </a:pPr>
            <a:r>
              <a:rPr lang="tr-TR" sz="4000" dirty="0" smtClean="0"/>
              <a:t>Taşınmaz </a:t>
            </a:r>
            <a:r>
              <a:rPr lang="tr-TR" sz="4000" dirty="0"/>
              <a:t>imar planında kamuya ayrılmış alanlardan </a:t>
            </a:r>
            <a:r>
              <a:rPr lang="tr-TR" sz="4000" dirty="0" smtClean="0"/>
              <a:t>olmalı</a:t>
            </a:r>
          </a:p>
          <a:p>
            <a:pPr marL="742950" indent="-742950">
              <a:buFont typeface="+mj-lt"/>
              <a:buAutoNum type="arabicPeriod"/>
            </a:pPr>
            <a:r>
              <a:rPr lang="tr-TR" sz="4000" dirty="0" smtClean="0"/>
              <a:t>İmar </a:t>
            </a:r>
            <a:r>
              <a:rPr lang="tr-TR" sz="4000" dirty="0"/>
              <a:t>planı ile getirilen kısıtlama sürekli </a:t>
            </a:r>
            <a:r>
              <a:rPr lang="tr-TR" sz="4000" dirty="0" smtClean="0"/>
              <a:t>olmalı</a:t>
            </a:r>
          </a:p>
          <a:p>
            <a:pPr marL="742950" indent="-742950">
              <a:buFont typeface="+mj-lt"/>
              <a:buAutoNum type="arabicPeriod"/>
            </a:pPr>
            <a:r>
              <a:rPr lang="tr-TR" sz="4000" dirty="0" smtClean="0"/>
              <a:t>Taşınmazın </a:t>
            </a:r>
            <a:r>
              <a:rPr lang="tr-TR" sz="4000" dirty="0"/>
              <a:t>içinde bulunduğu imar planı uzun yıllar fiilen uygulamaya konmamış </a:t>
            </a:r>
            <a:r>
              <a:rPr lang="tr-TR" sz="4000" dirty="0" smtClean="0"/>
              <a:t>olmalı</a:t>
            </a:r>
            <a:endParaRPr lang="tr-TR" sz="4000" dirty="0"/>
          </a:p>
        </p:txBody>
      </p:sp>
    </p:spTree>
    <p:extLst>
      <p:ext uri="{BB962C8B-B14F-4D97-AF65-F5344CB8AC3E}">
        <p14:creationId xmlns:p14="http://schemas.microsoft.com/office/powerpoint/2010/main" val="1631830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Autofit/>
          </a:bodyPr>
          <a:lstStyle/>
          <a:p>
            <a:pPr marL="0" indent="0" algn="ctr">
              <a:lnSpc>
                <a:spcPct val="100000"/>
              </a:lnSpc>
              <a:spcBef>
                <a:spcPts val="0"/>
              </a:spcBef>
              <a:buNone/>
            </a:pPr>
            <a:r>
              <a:rPr lang="tr-TR" sz="3800" b="1" dirty="0" smtClean="0"/>
              <a:t>GÖREV</a:t>
            </a:r>
          </a:p>
          <a:p>
            <a:pPr marL="0" indent="0" algn="ctr">
              <a:lnSpc>
                <a:spcPct val="100000"/>
              </a:lnSpc>
              <a:spcBef>
                <a:spcPts val="0"/>
              </a:spcBef>
              <a:buNone/>
            </a:pPr>
            <a:r>
              <a:rPr lang="tr-TR" sz="3800" b="1" dirty="0" smtClean="0"/>
              <a:t>UZLAŞMA ŞARTI</a:t>
            </a:r>
          </a:p>
          <a:p>
            <a:pPr marL="0" indent="0" algn="ctr">
              <a:lnSpc>
                <a:spcPct val="100000"/>
              </a:lnSpc>
              <a:spcBef>
                <a:spcPts val="0"/>
              </a:spcBef>
              <a:buNone/>
            </a:pPr>
            <a:r>
              <a:rPr lang="tr-TR" sz="3800" b="1" dirty="0" smtClean="0"/>
              <a:t>YETKİ</a:t>
            </a:r>
          </a:p>
          <a:p>
            <a:pPr marL="0" indent="0" algn="ctr">
              <a:lnSpc>
                <a:spcPct val="100000"/>
              </a:lnSpc>
              <a:spcBef>
                <a:spcPts val="0"/>
              </a:spcBef>
              <a:buNone/>
            </a:pPr>
            <a:r>
              <a:rPr lang="tr-TR" sz="3800" b="1" dirty="0" smtClean="0"/>
              <a:t>YARGILAMA GİDERLERİ</a:t>
            </a:r>
          </a:p>
          <a:p>
            <a:pPr marL="0" indent="0" algn="ctr">
              <a:lnSpc>
                <a:spcPct val="100000"/>
              </a:lnSpc>
              <a:spcBef>
                <a:spcPts val="0"/>
              </a:spcBef>
              <a:buNone/>
            </a:pPr>
            <a:r>
              <a:rPr lang="tr-TR" sz="3800" b="1" dirty="0" smtClean="0"/>
              <a:t>DAVA ARKADAŞLIĞI </a:t>
            </a:r>
          </a:p>
          <a:p>
            <a:pPr marL="0" indent="0" algn="ctr">
              <a:lnSpc>
                <a:spcPct val="100000"/>
              </a:lnSpc>
              <a:spcBef>
                <a:spcPts val="0"/>
              </a:spcBef>
              <a:buNone/>
            </a:pPr>
            <a:r>
              <a:rPr lang="tr-TR" sz="3800" b="1" dirty="0" smtClean="0"/>
              <a:t>04.11.1983</a:t>
            </a:r>
            <a:endParaRPr lang="tr-TR" sz="3800" b="1" dirty="0"/>
          </a:p>
        </p:txBody>
      </p:sp>
    </p:spTree>
    <p:extLst>
      <p:ext uri="{BB962C8B-B14F-4D97-AF65-F5344CB8AC3E}">
        <p14:creationId xmlns:p14="http://schemas.microsoft.com/office/powerpoint/2010/main" val="2352370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47500" lnSpcReduction="20000"/>
          </a:bodyPr>
          <a:lstStyle/>
          <a:p>
            <a:pPr marL="0" indent="0" algn="ctr">
              <a:buNone/>
            </a:pPr>
            <a:endParaRPr lang="tr-TR" sz="4000" dirty="0"/>
          </a:p>
          <a:p>
            <a:pPr marL="0" indent="0" algn="just">
              <a:buNone/>
            </a:pPr>
            <a:r>
              <a:rPr lang="tr-TR" altLang="tr-TR" sz="6000" b="1" dirty="0"/>
              <a:t>KISMİ KAMULAŞTIRMADA ARTAN BÖLÜMÜN İŞE </a:t>
            </a:r>
            <a:r>
              <a:rPr lang="tr-TR" altLang="tr-TR" sz="6000" b="1" dirty="0" smtClean="0"/>
              <a:t> YARAMAZ </a:t>
            </a:r>
            <a:r>
              <a:rPr lang="tr-TR" altLang="tr-TR" sz="6000" b="1" dirty="0"/>
              <a:t>HALE </a:t>
            </a:r>
            <a:r>
              <a:rPr lang="tr-TR" altLang="tr-TR" sz="6000" b="1" dirty="0" smtClean="0"/>
              <a:t>GELMESİ</a:t>
            </a:r>
          </a:p>
          <a:p>
            <a:pPr marL="0" indent="0" algn="just">
              <a:buNone/>
            </a:pPr>
            <a:r>
              <a:rPr lang="tr-TR" altLang="tr-TR" sz="6000" b="1" u="sng" dirty="0">
                <a:solidFill>
                  <a:srgbClr val="008000"/>
                </a:solidFill>
              </a:rPr>
              <a:t>Bir kısmı kamulaştırılan taşınmaz maldan artan kısmı yararlanmaya elverişli bir durumda değil </a:t>
            </a:r>
            <a:r>
              <a:rPr lang="tr-TR" altLang="tr-TR" sz="6000" b="1" u="sng" dirty="0" smtClean="0">
                <a:solidFill>
                  <a:srgbClr val="008000"/>
                </a:solidFill>
              </a:rPr>
              <a:t>ise kamulaştırma </a:t>
            </a:r>
            <a:r>
              <a:rPr lang="tr-TR" altLang="tr-TR" sz="6000" b="1" u="sng" dirty="0">
                <a:solidFill>
                  <a:srgbClr val="008000"/>
                </a:solidFill>
              </a:rPr>
              <a:t>işlemine karşı idari yargıda dava açılmayan hallerde mal sahibinin en geç kamulaştırma kararının tebliğinden itibaren otuz gün içinde yazılı başvurusu üzerine, bu kısmın da kamulaştırılması zorunludur.</a:t>
            </a:r>
          </a:p>
          <a:p>
            <a:pPr marL="0" indent="0" algn="just">
              <a:buNone/>
            </a:pPr>
            <a:endParaRPr lang="tr-TR" sz="8000" dirty="0"/>
          </a:p>
        </p:txBody>
      </p:sp>
    </p:spTree>
    <p:extLst>
      <p:ext uri="{BB962C8B-B14F-4D97-AF65-F5344CB8AC3E}">
        <p14:creationId xmlns:p14="http://schemas.microsoft.com/office/powerpoint/2010/main" val="3472920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25000" lnSpcReduction="20000"/>
          </a:bodyPr>
          <a:lstStyle/>
          <a:p>
            <a:pPr marL="0" indent="0" algn="ctr">
              <a:buNone/>
            </a:pPr>
            <a:endParaRPr lang="tr-TR" sz="4000" dirty="0"/>
          </a:p>
          <a:p>
            <a:pPr marL="0" indent="0" algn="ctr">
              <a:buNone/>
            </a:pPr>
            <a:r>
              <a:rPr lang="tr-TR" altLang="tr-TR" sz="7200" b="1" dirty="0">
                <a:solidFill>
                  <a:srgbClr val="FF0000"/>
                </a:solidFill>
              </a:rPr>
              <a:t>İRTİFAK </a:t>
            </a:r>
            <a:r>
              <a:rPr lang="tr-TR" altLang="tr-TR" sz="7200" b="1" dirty="0" smtClean="0">
                <a:solidFill>
                  <a:srgbClr val="FF0000"/>
                </a:solidFill>
              </a:rPr>
              <a:t>KAMULAŞTIRMASI</a:t>
            </a:r>
          </a:p>
          <a:p>
            <a:pPr indent="-341313" algn="just">
              <a:lnSpc>
                <a:spcPct val="80000"/>
              </a:lnSpc>
              <a:spcBef>
                <a:spcPts val="500"/>
              </a:spcBef>
              <a:buClrTx/>
              <a:buSzPct val="75000"/>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tr-TR" altLang="tr-TR" sz="8000" b="1" dirty="0"/>
              <a:t>“Kamulaştırma yoluyla irtifak hakkı tesisinde, bu kamulaştırma sebebiyle taşınmaz mal veya kaynakta meydana gelecek kıymet düşüklüğü gerekçeleriyle belirtilir. Bu kıymet düşüklüğü kamulaştırma bedelidir.” şeklinde </a:t>
            </a:r>
            <a:r>
              <a:rPr lang="tr-TR" altLang="tr-TR" sz="8000" b="1" dirty="0" smtClean="0"/>
              <a:t>düzenlenmiştir.</a:t>
            </a:r>
          </a:p>
          <a:p>
            <a:pPr indent="-341313" algn="just">
              <a:lnSpc>
                <a:spcPct val="80000"/>
              </a:lnSpc>
              <a:spcBef>
                <a:spcPts val="500"/>
              </a:spcBef>
              <a:buClrTx/>
              <a:buSzPct val="75000"/>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tr-TR" altLang="tr-TR" sz="8000" b="1" dirty="0"/>
          </a:p>
          <a:p>
            <a:pPr indent="-341313" algn="just">
              <a:lnSpc>
                <a:spcPct val="80000"/>
              </a:lnSpc>
              <a:spcBef>
                <a:spcPts val="500"/>
              </a:spcBef>
              <a:buClrTx/>
              <a:buSzPct val="75000"/>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tr-TR" altLang="tr-TR" sz="8000" dirty="0" smtClean="0"/>
              <a:t>	Maddeden </a:t>
            </a:r>
            <a:r>
              <a:rPr lang="tr-TR" altLang="tr-TR" sz="8000" dirty="0"/>
              <a:t>de anlaşılacağı üzere bir taşınmaz üzerinden irtifak </a:t>
            </a:r>
            <a:r>
              <a:rPr lang="tr-TR" altLang="tr-TR" sz="8000" dirty="0" smtClean="0"/>
              <a:t>hakkı geçirilirse </a:t>
            </a:r>
            <a:r>
              <a:rPr lang="tr-TR" altLang="tr-TR" sz="8000" dirty="0"/>
              <a:t>(enerji nakil hattı, boru hattı, kanalizasyon hattı gibi) taşınmazın değerinde bir azalma olacaktır. İrtifak hakkı geçen taşınmazın mülkiyeti taşımaz sahibi üzerinde kalmakta irtifak hakkı da taşınmazın tapu kaydına şerh </a:t>
            </a:r>
            <a:r>
              <a:rPr lang="tr-TR" altLang="tr-TR" sz="8000" dirty="0" smtClean="0"/>
              <a:t>edilmektedir.</a:t>
            </a:r>
          </a:p>
          <a:p>
            <a:pPr indent="-341313" algn="just">
              <a:lnSpc>
                <a:spcPct val="80000"/>
              </a:lnSpc>
              <a:spcBef>
                <a:spcPts val="500"/>
              </a:spcBef>
              <a:buClrTx/>
              <a:buSzPct val="75000"/>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tr-TR" altLang="tr-TR" sz="8000" dirty="0"/>
              <a:t>	</a:t>
            </a:r>
            <a:endParaRPr lang="tr-TR" altLang="tr-TR" sz="8000" dirty="0" smtClean="0"/>
          </a:p>
          <a:p>
            <a:pPr indent="-341313" algn="just">
              <a:lnSpc>
                <a:spcPct val="80000"/>
              </a:lnSpc>
              <a:spcBef>
                <a:spcPts val="500"/>
              </a:spcBef>
              <a:buClrTx/>
              <a:buSzPct val="75000"/>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tr-TR" altLang="tr-TR" sz="8000" dirty="0"/>
              <a:t>	</a:t>
            </a:r>
            <a:r>
              <a:rPr lang="tr-TR" altLang="tr-TR" sz="8000" dirty="0" smtClean="0"/>
              <a:t>Taşınmazın </a:t>
            </a:r>
            <a:r>
              <a:rPr lang="tr-TR" altLang="tr-TR" sz="8000" dirty="0"/>
              <a:t>irtifak hakkı geçirilmeden (kurulmadan) önceki değeri taşınmazın gerçek değeridir. </a:t>
            </a:r>
            <a:endParaRPr lang="tr-TR" altLang="tr-TR" sz="8000" dirty="0" smtClean="0"/>
          </a:p>
          <a:p>
            <a:pPr indent="-341313" algn="just">
              <a:lnSpc>
                <a:spcPct val="80000"/>
              </a:lnSpc>
              <a:spcBef>
                <a:spcPts val="500"/>
              </a:spcBef>
              <a:buClrTx/>
              <a:buSzPct val="75000"/>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tr-TR" altLang="tr-TR" sz="8000" dirty="0"/>
              <a:t>	</a:t>
            </a:r>
            <a:endParaRPr lang="tr-TR" altLang="tr-TR" sz="8000" dirty="0" smtClean="0"/>
          </a:p>
          <a:p>
            <a:pPr indent="-341313" algn="just">
              <a:lnSpc>
                <a:spcPct val="80000"/>
              </a:lnSpc>
              <a:spcBef>
                <a:spcPts val="500"/>
              </a:spcBef>
              <a:buClrTx/>
              <a:buSzPct val="75000"/>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tr-TR" altLang="tr-TR" sz="8000" dirty="0"/>
              <a:t>	</a:t>
            </a:r>
            <a:r>
              <a:rPr lang="tr-TR" altLang="tr-TR" sz="8000" dirty="0" smtClean="0"/>
              <a:t>İrtifak </a:t>
            </a:r>
            <a:r>
              <a:rPr lang="tr-TR" altLang="tr-TR" sz="8000" dirty="0"/>
              <a:t>hakkı kurulmasından sonra ise taşınmazın değerinde belirli bir oranda azalış olacaktır. İşte irtifak hakkının  karşılığı</a:t>
            </a:r>
            <a:r>
              <a:rPr lang="tr-TR" altLang="tr-TR" sz="8000" dirty="0" smtClean="0"/>
              <a:t>; taşınmazda </a:t>
            </a:r>
            <a:r>
              <a:rPr lang="tr-TR" altLang="tr-TR" sz="8000" dirty="0"/>
              <a:t>meydana gelen değer azalışıdır.	</a:t>
            </a:r>
            <a:endParaRPr lang="tr-TR" altLang="tr-TR" sz="8000" dirty="0" smtClean="0"/>
          </a:p>
          <a:p>
            <a:pPr indent="-341313" algn="just">
              <a:lnSpc>
                <a:spcPct val="80000"/>
              </a:lnSpc>
              <a:spcBef>
                <a:spcPts val="500"/>
              </a:spcBef>
              <a:buClrTx/>
              <a:buSzPct val="75000"/>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tr-TR" altLang="tr-TR" sz="8000" dirty="0"/>
              <a:t>	</a:t>
            </a:r>
            <a:r>
              <a:rPr lang="tr-TR" altLang="tr-TR" sz="8000" dirty="0" smtClean="0"/>
              <a:t>Diğer </a:t>
            </a:r>
            <a:r>
              <a:rPr lang="tr-TR" altLang="tr-TR" sz="8000" dirty="0"/>
              <a:t>bir değişle; t</a:t>
            </a:r>
            <a:r>
              <a:rPr lang="tr-TR" altLang="tr-TR" sz="8000" b="1" dirty="0" smtClean="0"/>
              <a:t>aşınmazın </a:t>
            </a:r>
            <a:r>
              <a:rPr lang="tr-TR" altLang="tr-TR" sz="8000" b="1" dirty="0"/>
              <a:t>irtifak hakkı kurulmasından önceki değeri ile irtifak hakkı kurulmasından sonraki değeri arasındaki fark irtifak hakkı karşılığıdır. İrtifak hakkı daimi ve geçici olmak üzere 2 türlü kurulabilir. </a:t>
            </a:r>
          </a:p>
          <a:p>
            <a:pPr marL="0" indent="0" algn="ctr">
              <a:buNone/>
            </a:pPr>
            <a:endParaRPr lang="tr-TR" sz="8000" dirty="0"/>
          </a:p>
        </p:txBody>
      </p:sp>
    </p:spTree>
    <p:extLst>
      <p:ext uri="{BB962C8B-B14F-4D97-AF65-F5344CB8AC3E}">
        <p14:creationId xmlns:p14="http://schemas.microsoft.com/office/powerpoint/2010/main" val="1962355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92500"/>
          </a:bodyPr>
          <a:lstStyle/>
          <a:p>
            <a:pPr marL="0" indent="0" algn="ctr">
              <a:buNone/>
            </a:pPr>
            <a:endParaRPr lang="tr-TR" sz="4000" dirty="0"/>
          </a:p>
          <a:p>
            <a:pPr marL="0" indent="0" algn="ctr">
              <a:buNone/>
            </a:pPr>
            <a:r>
              <a:rPr lang="tr-TR" sz="4000" dirty="0"/>
              <a:t>TEŞEKKÜR EDERİZ</a:t>
            </a:r>
            <a:r>
              <a:rPr lang="tr-TR" sz="4000" dirty="0" smtClean="0"/>
              <a:t>…</a:t>
            </a:r>
          </a:p>
          <a:p>
            <a:pPr marL="0" indent="0" algn="ctr">
              <a:buNone/>
            </a:pPr>
            <a:r>
              <a:rPr lang="tr-TR" sz="8000" dirty="0" smtClean="0"/>
              <a:t>Av. Ali Rıza İLGEZDİ</a:t>
            </a:r>
          </a:p>
          <a:p>
            <a:pPr marL="0" indent="0" algn="ctr">
              <a:buNone/>
            </a:pPr>
            <a:r>
              <a:rPr lang="tr-TR" sz="10400" dirty="0" smtClean="0">
                <a:solidFill>
                  <a:srgbClr val="FF0000"/>
                </a:solidFill>
              </a:rPr>
              <a:t>0533 259 00 69</a:t>
            </a:r>
            <a:endParaRPr lang="tr-TR" sz="10400" dirty="0">
              <a:solidFill>
                <a:srgbClr val="FF0000"/>
              </a:solidFill>
            </a:endParaRPr>
          </a:p>
        </p:txBody>
      </p:sp>
    </p:spTree>
    <p:extLst>
      <p:ext uri="{BB962C8B-B14F-4D97-AF65-F5344CB8AC3E}">
        <p14:creationId xmlns:p14="http://schemas.microsoft.com/office/powerpoint/2010/main" val="2715741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62500" lnSpcReduction="20000"/>
          </a:bodyPr>
          <a:lstStyle/>
          <a:p>
            <a:pPr marL="0" indent="0" algn="ctr">
              <a:buNone/>
            </a:pPr>
            <a:endParaRPr lang="tr-TR" sz="4000" dirty="0"/>
          </a:p>
          <a:p>
            <a:pPr marL="0" indent="0" algn="ctr">
              <a:buNone/>
            </a:pPr>
            <a:r>
              <a:rPr lang="tr-TR" sz="4000" dirty="0"/>
              <a:t>İMAR KANUNU 5. MADDE </a:t>
            </a:r>
          </a:p>
          <a:p>
            <a:pPr marL="0" indent="0" algn="just">
              <a:buNone/>
            </a:pPr>
            <a:r>
              <a:rPr lang="tr-TR" sz="4000" dirty="0"/>
              <a:t>Yapı; karada ve suda, daimi veya muvakkat, resmi ve hususi yeraltı ve yerüstü inşaatı ile bunların ilave, değişiklik ve tamirlerini içine alan sabit ve müteharrik tesislerdir. </a:t>
            </a:r>
          </a:p>
          <a:p>
            <a:pPr marL="0" indent="0" algn="just">
              <a:buNone/>
            </a:pPr>
            <a:endParaRPr lang="tr-TR" sz="4000" dirty="0"/>
          </a:p>
          <a:p>
            <a:pPr marL="0" indent="0" algn="just">
              <a:buNone/>
            </a:pPr>
            <a:r>
              <a:rPr lang="tr-TR" sz="4000" dirty="0"/>
              <a:t>Bina; kendi başına kullanılabilen, üstü örtülü ve insanların içine girebilecekleri ve insanların oturma, çalışma, eğlenme veya dinlenmelerine veya ibadet etmelerine </a:t>
            </a:r>
            <a:r>
              <a:rPr lang="tr-TR" sz="4000" dirty="0" err="1"/>
              <a:t>yarıyan</a:t>
            </a:r>
            <a:r>
              <a:rPr lang="tr-TR" sz="4000" dirty="0"/>
              <a:t>, hayvanların ve eşyaların korunmasına yarayan </a:t>
            </a:r>
            <a:r>
              <a:rPr lang="tr-TR" sz="4000" dirty="0" smtClean="0"/>
              <a:t>yapılardır.</a:t>
            </a:r>
            <a:endParaRPr lang="tr-TR" sz="4000" dirty="0"/>
          </a:p>
          <a:p>
            <a:pPr marL="0" indent="0" algn="ctr">
              <a:buNone/>
            </a:pPr>
            <a:endParaRPr lang="tr-TR" sz="10400" dirty="0">
              <a:solidFill>
                <a:srgbClr val="FF0000"/>
              </a:solidFill>
            </a:endParaRPr>
          </a:p>
        </p:txBody>
      </p:sp>
    </p:spTree>
    <p:extLst>
      <p:ext uri="{BB962C8B-B14F-4D97-AF65-F5344CB8AC3E}">
        <p14:creationId xmlns:p14="http://schemas.microsoft.com/office/powerpoint/2010/main" val="671521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smtClean="0"/>
              <a:t>.İMAR KANUNU 21. MADDE </a:t>
            </a:r>
            <a:endParaRPr lang="tr-TR" sz="1050" dirty="0"/>
          </a:p>
        </p:txBody>
      </p:sp>
      <p:sp>
        <p:nvSpPr>
          <p:cNvPr id="3" name="İçerik Yer Tutucusu 2"/>
          <p:cNvSpPr>
            <a:spLocks noGrp="1"/>
          </p:cNvSpPr>
          <p:nvPr>
            <p:ph idx="1"/>
          </p:nvPr>
        </p:nvSpPr>
        <p:spPr>
          <a:xfrm>
            <a:off x="1451579" y="478972"/>
            <a:ext cx="9291215" cy="4987374"/>
          </a:xfrm>
        </p:spPr>
        <p:txBody>
          <a:bodyPr>
            <a:normAutofit lnSpcReduction="10000"/>
          </a:bodyPr>
          <a:lstStyle/>
          <a:p>
            <a:pPr marL="0" indent="0" algn="ctr">
              <a:buNone/>
            </a:pPr>
            <a:endParaRPr lang="tr-TR" sz="1600" dirty="0"/>
          </a:p>
          <a:p>
            <a:pPr marL="0" indent="0" algn="just">
              <a:buNone/>
            </a:pPr>
            <a:r>
              <a:rPr lang="tr-TR" sz="1800" dirty="0"/>
              <a:t>Yapı ruhsatiyesi: Madde 21 – Bu Kanunun kapsamına giren bütün yapılar için 26 </a:t>
            </a:r>
            <a:r>
              <a:rPr lang="tr-TR" sz="1800" dirty="0" err="1"/>
              <a:t>ncı</a:t>
            </a:r>
            <a:r>
              <a:rPr lang="tr-TR" sz="1800" dirty="0"/>
              <a:t> maddede belirtilen istisna dışında belediye veya valiliklerden (....) </a:t>
            </a:r>
            <a:r>
              <a:rPr lang="tr-TR" sz="1800" dirty="0" smtClean="0"/>
              <a:t>yapı </a:t>
            </a:r>
            <a:r>
              <a:rPr lang="tr-TR" sz="1800" dirty="0"/>
              <a:t>ruhsatiyesi alınması mecburidir. Ruhsat alınmış yapılarda herhangi bir değişiklik yapılması da yeniden ruhsat alınmasına bağlıdır. Bu durumda; bağımsız bölümlerin brüt alanı artmıyorsa ve nitelik değişmiyorsa ruhsat, hiçbir vergi, resim ve harca tabi olmaz. Ancak; derz, iç ve dış sıva, boya, badana, oluk, dere, doğrama, döşeme ve tavan kaplamaları, elektrik ve sıhhi tesisat tamirleri ile çatı onarımı ve kiremit aktarılması ve yönetmeliğe uygun olarak mahallin hususiyetine göre belediyelerce hazırlanacak imar yönetmeliklerinde belirtilecek taşıyıcı unsuru etkilemeyen diğer tadilatlar ve tamiratlar ruhsata </a:t>
            </a:r>
            <a:r>
              <a:rPr lang="tr-TR" sz="1800"/>
              <a:t>tabi </a:t>
            </a:r>
            <a:r>
              <a:rPr lang="tr-TR" sz="1800" smtClean="0"/>
              <a:t>değildir.</a:t>
            </a:r>
            <a:endParaRPr lang="tr-TR" sz="1800" dirty="0" smtClean="0"/>
          </a:p>
          <a:p>
            <a:pPr marL="0" indent="0" algn="just">
              <a:buNone/>
            </a:pPr>
            <a:r>
              <a:rPr lang="tr-TR" sz="1800" dirty="0"/>
              <a:t>Belediyeler veya valilikler mahallin ve çevrenin özelliklerine göre yapılar arasında uyum sağlamak, güzel bir görünüm elde etmek amacıyla dış cephe boya ve kaplamaları ile çatının malzemesini ve rengini tayin etmeye yetkilidir. Bu Kanunun yürürlüğe girmesinden önce yapılmış olan yapılar da bu hükme tabidir</a:t>
            </a:r>
            <a:endParaRPr lang="tr-TR" sz="1800" dirty="0">
              <a:solidFill>
                <a:srgbClr val="FF0000"/>
              </a:solidFill>
            </a:endParaRPr>
          </a:p>
        </p:txBody>
      </p:sp>
    </p:spTree>
    <p:extLst>
      <p:ext uri="{BB962C8B-B14F-4D97-AF65-F5344CB8AC3E}">
        <p14:creationId xmlns:p14="http://schemas.microsoft.com/office/powerpoint/2010/main" val="3217743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fontScale="25000" lnSpcReduction="20000"/>
          </a:bodyPr>
          <a:lstStyle/>
          <a:p>
            <a:pPr marL="0" indent="0" algn="ctr">
              <a:buNone/>
            </a:pPr>
            <a:endParaRPr lang="tr-TR" sz="4000" dirty="0"/>
          </a:p>
          <a:p>
            <a:pPr marL="0" indent="0" algn="ctr">
              <a:buNone/>
            </a:pPr>
            <a:r>
              <a:rPr lang="tr-TR" sz="8800" dirty="0" smtClean="0"/>
              <a:t>PLANLI ALANLAR TİP İMAR YÖNETMELİĞİ</a:t>
            </a:r>
          </a:p>
          <a:p>
            <a:pPr marL="0" indent="0" algn="just">
              <a:buNone/>
            </a:pPr>
            <a:r>
              <a:rPr lang="tr-TR" sz="8800" dirty="0"/>
              <a:t>4</a:t>
            </a:r>
            <a:r>
              <a:rPr lang="tr-TR" sz="8800" dirty="0" smtClean="0"/>
              <a:t>i</a:t>
            </a:r>
            <a:r>
              <a:rPr lang="tr-TR" sz="8800" dirty="0"/>
              <a:t>) Basit tamir ve tadil: Yapılarda esaslı tadilat kapsamında olmayan, taşıyıcı sistemi, bağımsız bölümün dış cephesini, ıslak hacimlerin yerini ve sayısını değiştirmeyen; derz, iç ve dış sıva, boya, badana, oluk dere, doğrama, döşeme ve tavan kaplamaları, elektrik ve sıhhi tesisat tamirleri ile bahçe duvarı, duvar kaplamaları, baca, saçak, çatı onarımı ve kiremit aktarılması gibi her türlü tamir ve tadil işlemlerini</a:t>
            </a:r>
            <a:r>
              <a:rPr lang="tr-TR" sz="8800" dirty="0" smtClean="0"/>
              <a:t>,</a:t>
            </a:r>
          </a:p>
          <a:p>
            <a:pPr marL="0" indent="0" algn="just">
              <a:buNone/>
            </a:pPr>
            <a:r>
              <a:rPr lang="tr-TR" sz="8800" dirty="0"/>
              <a:t>y) Esaslı tadilat: Yapılarda taşıyıcı unsuru etkileyen veya yapı inşaat alanını veya emsale konu alanını veya taban alanını veya bağımsız bölüm sayısını veya ortak alanların veya bağımsız bölümlerin alanını veya kullanım amacını veya ruhsat eki projelerini değiştiren işlemleri (Esaslı tadilat, ruhsata tabidir.),</a:t>
            </a:r>
            <a:endParaRPr lang="tr-TR" sz="8800" dirty="0" smtClean="0"/>
          </a:p>
          <a:p>
            <a:pPr marL="0" indent="0" algn="just">
              <a:buNone/>
            </a:pPr>
            <a:endParaRPr lang="tr-TR" sz="10400" dirty="0" smtClean="0">
              <a:solidFill>
                <a:srgbClr val="FF0000"/>
              </a:solidFill>
            </a:endParaRPr>
          </a:p>
          <a:p>
            <a:pPr marL="0" indent="0" algn="ctr">
              <a:buNone/>
            </a:pPr>
            <a:endParaRPr lang="tr-TR" sz="10400" dirty="0">
              <a:solidFill>
                <a:srgbClr val="FF0000"/>
              </a:solidFill>
            </a:endParaRPr>
          </a:p>
        </p:txBody>
      </p:sp>
      <p:sp>
        <p:nvSpPr>
          <p:cNvPr id="4" name="Dikdörtgen 3"/>
          <p:cNvSpPr/>
          <p:nvPr/>
        </p:nvSpPr>
        <p:spPr>
          <a:xfrm>
            <a:off x="3709770" y="3244334"/>
            <a:ext cx="184731" cy="646331"/>
          </a:xfrm>
          <a:prstGeom prst="rect">
            <a:avLst/>
          </a:prstGeom>
        </p:spPr>
        <p:txBody>
          <a:bodyPr wrap="none">
            <a:spAutoFit/>
          </a:bodyPr>
          <a:lstStyle/>
          <a:p>
            <a:endParaRPr lang="tr-TR" b="1" dirty="0" smtClean="0"/>
          </a:p>
          <a:p>
            <a:endParaRPr lang="tr-TR" dirty="0"/>
          </a:p>
        </p:txBody>
      </p:sp>
    </p:spTree>
    <p:extLst>
      <p:ext uri="{BB962C8B-B14F-4D97-AF65-F5344CB8AC3E}">
        <p14:creationId xmlns:p14="http://schemas.microsoft.com/office/powerpoint/2010/main" val="2783835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1050" dirty="0"/>
              <a:t>.</a:t>
            </a:r>
          </a:p>
        </p:txBody>
      </p:sp>
      <p:sp>
        <p:nvSpPr>
          <p:cNvPr id="3" name="İçerik Yer Tutucusu 2"/>
          <p:cNvSpPr>
            <a:spLocks noGrp="1"/>
          </p:cNvSpPr>
          <p:nvPr>
            <p:ph idx="1"/>
          </p:nvPr>
        </p:nvSpPr>
        <p:spPr>
          <a:xfrm>
            <a:off x="1451579" y="478972"/>
            <a:ext cx="9291215" cy="4987374"/>
          </a:xfrm>
        </p:spPr>
        <p:txBody>
          <a:bodyPr>
            <a:normAutofit/>
          </a:bodyPr>
          <a:lstStyle/>
          <a:p>
            <a:pPr marL="0" indent="0" algn="ctr">
              <a:buNone/>
            </a:pPr>
            <a:endParaRPr lang="tr-TR" sz="4000" dirty="0"/>
          </a:p>
          <a:p>
            <a:pPr marL="0" indent="0" algn="ctr">
              <a:buNone/>
            </a:pPr>
            <a:endParaRPr lang="tr-TR" sz="10400" dirty="0">
              <a:solidFill>
                <a:srgbClr val="FF0000"/>
              </a:solidFill>
            </a:endParaRPr>
          </a:p>
        </p:txBody>
      </p:sp>
      <p:sp>
        <p:nvSpPr>
          <p:cNvPr id="5" name="Dikdörtgen 4"/>
          <p:cNvSpPr/>
          <p:nvPr/>
        </p:nvSpPr>
        <p:spPr>
          <a:xfrm>
            <a:off x="1662545" y="-79653"/>
            <a:ext cx="9571511" cy="4801314"/>
          </a:xfrm>
          <a:prstGeom prst="rect">
            <a:avLst/>
          </a:prstGeom>
        </p:spPr>
        <p:txBody>
          <a:bodyPr wrap="square">
            <a:spAutoFit/>
          </a:bodyPr>
          <a:lstStyle/>
          <a:p>
            <a:pPr fontAlgn="b"/>
            <a:r>
              <a:rPr lang="tr-TR" b="1" dirty="0"/>
              <a:t>MADDE 32 -RUHSATSIZ VEYA RUHSAT VE EKLERİNE AYKIRI OLARAK BAŞLANAN YAPILAR :</a:t>
            </a:r>
            <a:endParaRPr lang="tr-TR" dirty="0"/>
          </a:p>
          <a:p>
            <a:pPr fontAlgn="b"/>
            <a:r>
              <a:rPr lang="tr-TR" dirty="0"/>
              <a:t>Bu Kanun hükümlerine göre ruhsat alınmadan yapılabilecek yapılar hariç; ruhsat alınmadan yapıya başlandığı veya ruhsat ve eklerine aykırı yapı yapıldığı ilgili idarece tespiti, fenni </a:t>
            </a:r>
            <a:r>
              <a:rPr lang="tr-TR" dirty="0" err="1"/>
              <a:t>mesulca</a:t>
            </a:r>
            <a:r>
              <a:rPr lang="tr-TR" dirty="0"/>
              <a:t> (…(1)…) tespiti ve ihbarı veya herhangi bir şekilde bu duruma muttali olunması üzerine, belediye veya valiliklerce o andaki inşaat durumu tespit edilir. Yapı mühürlenerek inşaat derhal durdurulur.</a:t>
            </a:r>
          </a:p>
          <a:p>
            <a:pPr fontAlgn="b"/>
            <a:r>
              <a:rPr lang="tr-TR" dirty="0"/>
              <a:t>Durdurma, yapı tatil zaptının yapı yerine aşılmasıyla yapı sahibine tebliğ edilmiş sayılır. Bu tebligatın bir </a:t>
            </a:r>
            <a:r>
              <a:rPr lang="tr-TR" dirty="0" err="1"/>
              <a:t>nüshasıda</a:t>
            </a:r>
            <a:r>
              <a:rPr lang="tr-TR" dirty="0"/>
              <a:t> muhtara bırakılır. Bu tarihten itibaren en çok bir ay içinde yapı sahibi, yapısını ruhsata uygun hale getirerek veya ruhsat alarak, belediyeden veya valilikten </a:t>
            </a:r>
            <a:r>
              <a:rPr lang="tr-TR" dirty="0" err="1"/>
              <a:t>mühürün</a:t>
            </a:r>
            <a:r>
              <a:rPr lang="tr-TR" dirty="0"/>
              <a:t> kaldırılmasını ister.</a:t>
            </a:r>
          </a:p>
          <a:p>
            <a:pPr fontAlgn="b"/>
            <a:r>
              <a:rPr lang="tr-TR" dirty="0"/>
              <a:t>Ruhsata aykırılık olan yapıda, bu aykırılığın giderilmiş olduğu veya ruhsat alındığı ve yapının bu ruhsata uygunluğu, inceleme sonunda anlaşılırsa, mühür, belediye veya valilikçe kaldırılır ve inşaatın devamına izin verilir.</a:t>
            </a:r>
          </a:p>
          <a:p>
            <a:pPr fontAlgn="b"/>
            <a:r>
              <a:rPr lang="tr-TR" dirty="0"/>
              <a:t>Aksi takdirde, ruhsat iptal edilir, ruhsata aykırı veya ruhsatsız yapılan bina, belediye encümeni veya il idare kurulu kararını müteakip, belediye veya valilikçe yıktırılır ve masrafı yapı sahibinden tahsil edilir.</a:t>
            </a:r>
          </a:p>
        </p:txBody>
      </p:sp>
    </p:spTree>
    <p:extLst>
      <p:ext uri="{BB962C8B-B14F-4D97-AF65-F5344CB8AC3E}">
        <p14:creationId xmlns:p14="http://schemas.microsoft.com/office/powerpoint/2010/main" val="2783835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Galeri">
  <a:themeElements>
    <a:clrScheme name="Galeri">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06BFDE"/>
      </a:accent6>
      <a:hlink>
        <a:srgbClr val="FBAE29"/>
      </a:hlink>
      <a:folHlink>
        <a:srgbClr val="EDC47E"/>
      </a:folHlink>
    </a:clrScheme>
    <a:fontScheme name="Galeri">
      <a:majorFont>
        <a:latin typeface="Rockwel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i">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BB5F5D82-B5E9-469E-A815-C655ED4AF243}"/>
    </a:ext>
  </a:extLst>
</a:theme>
</file>

<file path=ppt/theme/theme2.xml><?xml version="1.0" encoding="utf-8"?>
<a:theme xmlns:a="http://schemas.openxmlformats.org/drawingml/2006/main" name="1_Galeri">
  <a:themeElements>
    <a:clrScheme name="Galeri">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06BFDE"/>
      </a:accent6>
      <a:hlink>
        <a:srgbClr val="FBAE29"/>
      </a:hlink>
      <a:folHlink>
        <a:srgbClr val="EDC47E"/>
      </a:folHlink>
    </a:clrScheme>
    <a:fontScheme name="Galeri">
      <a:majorFont>
        <a:latin typeface="Rockwel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i">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BB5F5D82-B5E9-469E-A815-C655ED4AF243}"/>
    </a:ext>
  </a:extLst>
</a:theme>
</file>

<file path=ppt/theme/theme3.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xmlns="" name="Berlin" id="{7B5DBA9E-B069-418E-9360-A61BDD0615A4}" vid="{C0CBE056-4EF4-4D92-969E-947779DA7AAA}"/>
    </a:ext>
  </a:extLst>
</a:theme>
</file>

<file path=ppt/theme/theme4.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1127</TotalTime>
  <Words>1891</Words>
  <Application>Microsoft Office PowerPoint</Application>
  <PresentationFormat>Özel</PresentationFormat>
  <Paragraphs>170</Paragraphs>
  <Slides>36</Slides>
  <Notes>1</Notes>
  <HiddenSlides>0</HiddenSlides>
  <MMClips>0</MMClips>
  <ScaleCrop>false</ScaleCrop>
  <HeadingPairs>
    <vt:vector size="4" baseType="variant">
      <vt:variant>
        <vt:lpstr>Tema</vt:lpstr>
      </vt:variant>
      <vt:variant>
        <vt:i4>3</vt:i4>
      </vt:variant>
      <vt:variant>
        <vt:lpstr>Slayt Başlıkları</vt:lpstr>
      </vt:variant>
      <vt:variant>
        <vt:i4>36</vt:i4>
      </vt:variant>
    </vt:vector>
  </HeadingPairs>
  <TitlesOfParts>
    <vt:vector size="39" baseType="lpstr">
      <vt:lpstr>Galeri</vt:lpstr>
      <vt:lpstr>1_Galeri</vt:lpstr>
      <vt:lpstr>Berlin</vt:lpstr>
      <vt:lpstr>PowerPoint Sunusu</vt:lpstr>
      <vt:lpstr>                       İMAR PLANLARI İMAR YIKIM VE PARA CEZALARI   KAMULAŞTIRMASIZ EL ATMA     OSMANİYE – 25.09.2021 </vt:lpstr>
      <vt:lpstr>   AAAAAA</vt:lpstr>
      <vt:lpstr>   </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.İMAR KANUNU 21. MADDE </vt:lpstr>
      <vt:lpstr>.</vt:lpstr>
      <vt:lpst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Kentsel dönüşüm hukuku</dc:title>
  <dc:creator>Gökhan Batak</dc:creator>
  <cp:lastModifiedBy>P855_10H</cp:lastModifiedBy>
  <cp:revision>268</cp:revision>
  <dcterms:created xsi:type="dcterms:W3CDTF">2016-12-14T18:14:53Z</dcterms:created>
  <dcterms:modified xsi:type="dcterms:W3CDTF">2021-09-25T12:27:05Z</dcterms:modified>
</cp:coreProperties>
</file>